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8" r:id="rId1"/>
    <p:sldMasterId id="2147483968" r:id="rId2"/>
  </p:sldMasterIdLst>
  <p:notesMasterIdLst>
    <p:notesMasterId r:id="rId13"/>
  </p:notesMasterIdLst>
  <p:sldIdLst>
    <p:sldId id="1369" r:id="rId3"/>
    <p:sldId id="1399" r:id="rId4"/>
    <p:sldId id="1396" r:id="rId5"/>
    <p:sldId id="1402" r:id="rId6"/>
    <p:sldId id="1403" r:id="rId7"/>
    <p:sldId id="1401" r:id="rId8"/>
    <p:sldId id="1404" r:id="rId9"/>
    <p:sldId id="1406" r:id="rId10"/>
    <p:sldId id="1405" r:id="rId11"/>
    <p:sldId id="1366" r:id="rId12"/>
  </p:sldIdLst>
  <p:sldSz cx="12192000" cy="6858000"/>
  <p:notesSz cx="6858000" cy="9144000"/>
  <p:defaultTextStyle>
    <a:defPPr>
      <a:defRPr lang="en-US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70" userDrawn="1">
          <p15:clr>
            <a:srgbClr val="A4A3A4"/>
          </p15:clr>
        </p15:guide>
        <p15:guide id="2" pos="3984" userDrawn="1">
          <p15:clr>
            <a:srgbClr val="A4A3A4"/>
          </p15:clr>
        </p15:guide>
        <p15:guide id="3" orient="horz" pos="1094" userDrawn="1">
          <p15:clr>
            <a:srgbClr val="A4A3A4"/>
          </p15:clr>
        </p15:guide>
        <p15:guide id="4" pos="33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AC5"/>
    <a:srgbClr val="DDDDDD"/>
    <a:srgbClr val="B2B2B2"/>
    <a:srgbClr val="FFFFFF"/>
    <a:srgbClr val="808080"/>
    <a:srgbClr val="5F5F5F"/>
    <a:srgbClr val="000000"/>
    <a:srgbClr val="C0C0C0"/>
    <a:srgbClr val="7F7F7F"/>
    <a:srgbClr val="3286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940" autoAdjust="0"/>
    <p:restoredTop sz="81704" autoAdjust="0"/>
  </p:normalViewPr>
  <p:slideViewPr>
    <p:cSldViewPr snapToObjects="1">
      <p:cViewPr varScale="1">
        <p:scale>
          <a:sx n="113" d="100"/>
          <a:sy n="113" d="100"/>
        </p:scale>
        <p:origin x="776" y="176"/>
      </p:cViewPr>
      <p:guideLst>
        <p:guide orient="horz" pos="1570"/>
        <p:guide pos="3984"/>
        <p:guide orient="horz" pos="1094"/>
        <p:guide pos="33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200862"/>
    </p:cViewPr>
  </p:sorterViewPr>
  <p:notesViewPr>
    <p:cSldViewPr snapToObjects="1">
      <p:cViewPr varScale="1">
        <p:scale>
          <a:sx n="73" d="100"/>
          <a:sy n="73" d="100"/>
        </p:scale>
        <p:origin x="-3792" y="-112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1D146-B4E0-1741-B9EE-9789392EFCC4}" type="datetimeFigureOut">
              <a:rPr lang="en-US" smtClean="0"/>
              <a:t>1/26/18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863621-2E60-B848-8968-B0341E26A3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024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89021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410906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781796084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5" y="1397000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5" y="3060985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03507569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5" y="1397000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5" y="3060985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26058474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604358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604358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604358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604358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52730841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604358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604358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604358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604358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7201202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604358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4604358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4604358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09662949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604358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4604358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4604358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360605791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912134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4912134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46793470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912134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4912134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223486627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2982317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2982317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2982317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2982317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161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828684844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2982317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2982317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2982317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2982317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11113093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2982317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2982317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2982317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807509086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2982317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2982317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2982317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884205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290093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290093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749355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290093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290093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112381679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0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2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5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0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2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5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0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2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5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3593044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0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2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5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0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2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5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0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2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5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447276939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153547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2" y="4667304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495384134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153547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2" y="4667304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0608398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886576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5631013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text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27432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228594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2pPr>
            <a:lvl3pPr marL="476239" indent="-24764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3pPr>
            <a:lvl4pPr marL="685783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4pPr>
            <a:lvl5pPr marL="914377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50380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886576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70897078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69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69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0755060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69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4" cy="153415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69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38985467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64225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7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349163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5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9134100" y="1639789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2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95915554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64225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7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349163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5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9134100" y="1639789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2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47594806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Sub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21602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4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025464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6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829326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8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633189" y="1639789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1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4317986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21602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4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025464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6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829326" y="1639790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8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633189" y="1639789"/>
            <a:ext cx="1399260" cy="139926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1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5162174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1" y="1268759"/>
            <a:ext cx="2352260" cy="353568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257971" y="1268759"/>
            <a:ext cx="2352260" cy="353568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467708" y="1268759"/>
            <a:ext cx="2479811" cy="3535680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buFontTx/>
              <a:buNone/>
              <a:defRPr sz="1400"/>
            </a:lvl2pPr>
            <a:lvl3pPr marL="150813" indent="-150813">
              <a:defRPr sz="1400"/>
            </a:lvl3pPr>
            <a:lvl4pPr marL="401638" indent="-207963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8797789" y="1268759"/>
            <a:ext cx="2479811" cy="3535680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buFontTx/>
              <a:buNone/>
              <a:defRPr sz="1400"/>
            </a:lvl2pPr>
            <a:lvl3pPr marL="150813" indent="-150813">
              <a:defRPr sz="1400"/>
            </a:lvl3pPr>
            <a:lvl4pPr marL="401638" indent="-207963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14400" y="4980565"/>
            <a:ext cx="503311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257971" y="4980565"/>
            <a:ext cx="501962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297428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97980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tex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 numCol="2" spcCol="27432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228594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2pPr>
            <a:lvl3pPr marL="457189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3pPr>
            <a:lvl4pPr marL="685783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4pPr>
            <a:lvl5pPr marL="914377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3014425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45242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5242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0974767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21920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1920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8498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19200"/>
            <a:ext cx="5082117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560285"/>
            <a:ext cx="5082117" cy="456587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219200"/>
            <a:ext cx="5084232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560285"/>
            <a:ext cx="5084232" cy="456587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9469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is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62284"/>
            <a:ext cx="5082117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03370"/>
            <a:ext cx="5082117" cy="436883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462284"/>
            <a:ext cx="5084232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803370"/>
            <a:ext cx="5084232" cy="436883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0847601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267239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3088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383920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9526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049016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8032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147048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049016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098032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9147048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495616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437638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75276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312914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750552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437638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875276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312914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9750552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0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2446782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4884420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7322058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750552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723867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028749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057498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086247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143744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114996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2028749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4057498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086247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10143744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8114996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0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2028749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34"/>
          </p:nvPr>
        </p:nvSpPr>
        <p:spPr>
          <a:xfrm>
            <a:off x="4057498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6086247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3"/>
          <p:cNvSpPr>
            <a:spLocks noGrp="1"/>
          </p:cNvSpPr>
          <p:nvPr>
            <p:ph type="pic" sz="quarter" idx="36"/>
          </p:nvPr>
        </p:nvSpPr>
        <p:spPr>
          <a:xfrm>
            <a:off x="10143744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14996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0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2028749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40"/>
          </p:nvPr>
        </p:nvSpPr>
        <p:spPr>
          <a:xfrm>
            <a:off x="4057498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41"/>
          </p:nvPr>
        </p:nvSpPr>
        <p:spPr>
          <a:xfrm>
            <a:off x="6086247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10143744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8114996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52100190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2636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160" userDrawn="1">
          <p15:clr>
            <a:srgbClr val="FBAE40"/>
          </p15:clr>
        </p15:guide>
        <p15:guide id="4" pos="3840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83672355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9651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90583416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1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0576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1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119592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151804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11114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03669359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62003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4020094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68185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74925150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ight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7"/>
            <a:ext cx="2441448" cy="1326605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18257841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ight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7"/>
            <a:ext cx="2441448" cy="1326605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95354121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x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3365464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x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447265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88948584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5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5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2901449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5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5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36843965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604358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604358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604358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604358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82599224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604358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604358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604358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604358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29120043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604358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4604358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4604358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6707610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604358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4604358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4604358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64798303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912134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4912134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8682054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912134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4912134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88013155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2982317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2982317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2982317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2982317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04574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2982317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2982317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2982317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2982317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588062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78560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2982317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2982317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2982317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00458976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2982317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2982317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2982317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061268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290093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290093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12728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290093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290093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8959794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0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2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5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0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2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5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0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2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5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6394945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0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2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5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0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2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5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0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2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5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56532634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15354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2" y="4667304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22837664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15354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2" y="4667304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7943585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886576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64427812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886576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29001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8759313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69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69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0288102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69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69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1745962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64225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7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349163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5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9134100" y="1639789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2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34895989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64225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7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349163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5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9134100" y="1639789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2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1749479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Team Sub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21602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4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025464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6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829326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8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633189" y="1639789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1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93091678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21602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4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025464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6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829326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8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633189" y="1639789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1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0965934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1" y="1268759"/>
            <a:ext cx="2352260" cy="3535680"/>
          </a:xfrm>
          <a:solidFill>
            <a:schemeClr val="bg1">
              <a:lumMod val="90000"/>
              <a:lumOff val="1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257971" y="1268759"/>
            <a:ext cx="2352260" cy="3535680"/>
          </a:xfrm>
          <a:solidFill>
            <a:schemeClr val="bg1">
              <a:lumMod val="90000"/>
              <a:lumOff val="1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467708" y="1268759"/>
            <a:ext cx="2479811" cy="3535680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buFontTx/>
              <a:buNone/>
              <a:defRPr sz="1400"/>
            </a:lvl2pPr>
            <a:lvl3pPr marL="150813" indent="-150813">
              <a:defRPr sz="1400"/>
            </a:lvl3pPr>
            <a:lvl4pPr marL="401638" indent="-207963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8797789" y="1268759"/>
            <a:ext cx="2479811" cy="3535680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buFontTx/>
              <a:buNone/>
              <a:defRPr sz="1400"/>
            </a:lvl2pPr>
            <a:lvl3pPr marL="150813" indent="-150813">
              <a:defRPr sz="1400"/>
            </a:lvl3pPr>
            <a:lvl4pPr marL="401638" indent="-207963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14400" y="4980565"/>
            <a:ext cx="503311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257971" y="4980565"/>
            <a:ext cx="501962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652445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Eight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049016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8032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147048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049016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098032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9147048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25972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ifteen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437638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75276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312914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750552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437638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875276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312914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9750552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0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2437638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4875276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7312914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750552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3118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4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028749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057498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086247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143744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114996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2028749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4057498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086247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10143744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8114996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0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2028749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34"/>
          </p:nvPr>
        </p:nvSpPr>
        <p:spPr>
          <a:xfrm>
            <a:off x="4057498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6086247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8" name="Picture Placeholder 3"/>
          <p:cNvSpPr>
            <a:spLocks noGrp="1"/>
          </p:cNvSpPr>
          <p:nvPr>
            <p:ph type="pic" sz="quarter" idx="36"/>
          </p:nvPr>
        </p:nvSpPr>
        <p:spPr>
          <a:xfrm>
            <a:off x="10143744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14996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0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2028749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40"/>
          </p:nvPr>
        </p:nvSpPr>
        <p:spPr>
          <a:xfrm>
            <a:off x="4057498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41"/>
          </p:nvPr>
        </p:nvSpPr>
        <p:spPr>
          <a:xfrm>
            <a:off x="6086247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10143744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8114996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141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8063231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="" xmlns:a16="http://schemas.microsoft.com/office/drawing/2014/main" id="{DA59261D-451B-4702-885E-D9C4E68FA7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9063" y="6561138"/>
            <a:ext cx="864369" cy="25241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26.01.2018</a:t>
            </a:r>
            <a:endParaRPr lang="en-US" dirty="0"/>
          </a:p>
        </p:txBody>
      </p:sp>
      <p:sp>
        <p:nvSpPr>
          <p:cNvPr id="9" name="Textplatzhalter 4">
            <a:extLst>
              <a:ext uri="{FF2B5EF4-FFF2-40B4-BE49-F238E27FC236}">
                <a16:creationId xmlns="" xmlns:a16="http://schemas.microsoft.com/office/drawing/2014/main" id="{07076062-2D6A-41BC-8108-A077A271EFC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69886" y="6553184"/>
            <a:ext cx="2052228" cy="216234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S. Aklanoglu, T. Fuhrmann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051558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platzhalter 4">
            <a:extLst>
              <a:ext uri="{FF2B5EF4-FFF2-40B4-BE49-F238E27FC236}">
                <a16:creationId xmlns="" xmlns:a16="http://schemas.microsoft.com/office/drawing/2014/main" id="{817EEAD3-DB1A-45E3-A249-08433826155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748628" y="6561138"/>
            <a:ext cx="252028" cy="216234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1</a:t>
            </a:r>
            <a:endParaRPr lang="en-US" dirty="0"/>
          </a:p>
        </p:txBody>
      </p:sp>
      <p:sp>
        <p:nvSpPr>
          <p:cNvPr id="7" name="Textplatzhalter 4">
            <a:extLst>
              <a:ext uri="{FF2B5EF4-FFF2-40B4-BE49-F238E27FC236}">
                <a16:creationId xmlns="" xmlns:a16="http://schemas.microsoft.com/office/drawing/2014/main" id="{43942A95-E3EF-4575-8B89-6823886639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69886" y="6553184"/>
            <a:ext cx="2052228" cy="216234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S. Aklanoglu, T. Fuhrmann</a:t>
            </a:r>
            <a:endParaRPr lang="en-US" dirty="0"/>
          </a:p>
        </p:txBody>
      </p:sp>
      <p:sp>
        <p:nvSpPr>
          <p:cNvPr id="8" name="Textplatzhalter 4">
            <a:extLst>
              <a:ext uri="{FF2B5EF4-FFF2-40B4-BE49-F238E27FC236}">
                <a16:creationId xmlns="" xmlns:a16="http://schemas.microsoft.com/office/drawing/2014/main" id="{020E6107-0EC1-4576-B575-0FD0D6A562D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9063" y="6561138"/>
            <a:ext cx="864369" cy="25241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26.01.2018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427431"/>
      </p:ext>
    </p:extLst>
  </p:cSld>
  <p:clrMapOvr>
    <a:masterClrMapping/>
  </p:clrMapOvr>
  <p:hf hdr="0" ftr="0" dt="0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7" name="Textplatzhalter 4">
            <a:extLst>
              <a:ext uri="{FF2B5EF4-FFF2-40B4-BE49-F238E27FC236}">
                <a16:creationId xmlns="" xmlns:a16="http://schemas.microsoft.com/office/drawing/2014/main" id="{EF40DCFC-752E-4224-829B-233310AA8D3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69886" y="6553184"/>
            <a:ext cx="2052228" cy="216234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S. Aklanoglu, T. Fuhrmann</a:t>
            </a:r>
            <a:endParaRPr lang="en-US" dirty="0"/>
          </a:p>
        </p:txBody>
      </p:sp>
      <p:sp>
        <p:nvSpPr>
          <p:cNvPr id="8" name="Textplatzhalter 4">
            <a:extLst>
              <a:ext uri="{FF2B5EF4-FFF2-40B4-BE49-F238E27FC236}">
                <a16:creationId xmlns="" xmlns:a16="http://schemas.microsoft.com/office/drawing/2014/main" id="{9D5CF93D-CC12-41BD-9FBA-C8C70FF0D1C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748628" y="6561138"/>
            <a:ext cx="252028" cy="216234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1</a:t>
            </a:r>
            <a:endParaRPr lang="en-US" dirty="0"/>
          </a:p>
        </p:txBody>
      </p:sp>
      <p:sp>
        <p:nvSpPr>
          <p:cNvPr id="9" name="Textplatzhalter 4">
            <a:extLst>
              <a:ext uri="{FF2B5EF4-FFF2-40B4-BE49-F238E27FC236}">
                <a16:creationId xmlns="" xmlns:a16="http://schemas.microsoft.com/office/drawing/2014/main" id="{E0AFF6A0-5C41-4753-B79C-4C9FD7CDEF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9063" y="6561138"/>
            <a:ext cx="864369" cy="25241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26.01.2018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24063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27432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228594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2pPr>
            <a:lvl3pPr marL="476239" indent="-24764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3pPr>
            <a:lvl4pPr marL="685783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4pPr>
            <a:lvl5pPr marL="914377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26007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 numCol="2" spcCol="27432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228594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2pPr>
            <a:lvl3pPr marL="457189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3pPr>
            <a:lvl4pPr marL="685783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4pPr>
            <a:lvl5pPr marL="914377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688660936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45242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5242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08304190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21920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1920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99151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19200"/>
            <a:ext cx="5082117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560285"/>
            <a:ext cx="5082117" cy="456587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219200"/>
            <a:ext cx="5084232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560285"/>
            <a:ext cx="5084232" cy="456587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97142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62284"/>
            <a:ext cx="5082117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03370"/>
            <a:ext cx="5082117" cy="436883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462284"/>
            <a:ext cx="5084232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803370"/>
            <a:ext cx="5084232" cy="436883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626927100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1352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76850624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205661363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Utter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3040762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ght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049016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8032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147048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049016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098032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9147048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85214443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fteen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437638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75276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312914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750552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437638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875276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312914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9750552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0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2437638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4875276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7312914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750552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07071982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4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028749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057498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086247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143744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114996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2028749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4057498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086247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10143744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8114996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0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2028749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34"/>
          </p:nvPr>
        </p:nvSpPr>
        <p:spPr>
          <a:xfrm>
            <a:off x="4057498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6086247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3"/>
          <p:cNvSpPr>
            <a:spLocks noGrp="1"/>
          </p:cNvSpPr>
          <p:nvPr>
            <p:ph type="pic" sz="quarter" idx="36"/>
          </p:nvPr>
        </p:nvSpPr>
        <p:spPr>
          <a:xfrm>
            <a:off x="10143744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14996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0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2028749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40"/>
          </p:nvPr>
        </p:nvSpPr>
        <p:spPr>
          <a:xfrm>
            <a:off x="4057498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41"/>
          </p:nvPr>
        </p:nvSpPr>
        <p:spPr>
          <a:xfrm>
            <a:off x="6086247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10143744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8114996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16489884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1209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9599205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608749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686271058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1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068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200550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1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294019438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219314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701236963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889143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866922308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794265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96324388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7"/>
            <a:ext cx="2441448" cy="1326605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98159585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7"/>
            <a:ext cx="2441448" cy="1326605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20818915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918245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63" Type="http://schemas.openxmlformats.org/officeDocument/2006/relationships/slideLayout" Target="../slideLayouts/slideLayout63.xml"/><Relationship Id="rId64" Type="http://schemas.openxmlformats.org/officeDocument/2006/relationships/slideLayout" Target="../slideLayouts/slideLayout64.xml"/><Relationship Id="rId65" Type="http://schemas.openxmlformats.org/officeDocument/2006/relationships/slideLayout" Target="../slideLayouts/slideLayout65.xml"/><Relationship Id="rId66" Type="http://schemas.openxmlformats.org/officeDocument/2006/relationships/slideLayout" Target="../slideLayouts/slideLayout66.xml"/><Relationship Id="rId67" Type="http://schemas.openxmlformats.org/officeDocument/2006/relationships/slideLayout" Target="../slideLayouts/slideLayout67.xml"/><Relationship Id="rId68" Type="http://schemas.openxmlformats.org/officeDocument/2006/relationships/slideLayout" Target="../slideLayouts/slideLayout68.xml"/><Relationship Id="rId69" Type="http://schemas.openxmlformats.org/officeDocument/2006/relationships/slideLayout" Target="../slideLayouts/slideLayout69.xml"/><Relationship Id="rId50" Type="http://schemas.openxmlformats.org/officeDocument/2006/relationships/slideLayout" Target="../slideLayouts/slideLayout50.xml"/><Relationship Id="rId51" Type="http://schemas.openxmlformats.org/officeDocument/2006/relationships/slideLayout" Target="../slideLayouts/slideLayout51.xml"/><Relationship Id="rId52" Type="http://schemas.openxmlformats.org/officeDocument/2006/relationships/slideLayout" Target="../slideLayouts/slideLayout52.xml"/><Relationship Id="rId53" Type="http://schemas.openxmlformats.org/officeDocument/2006/relationships/slideLayout" Target="../slideLayouts/slideLayout53.xml"/><Relationship Id="rId54" Type="http://schemas.openxmlformats.org/officeDocument/2006/relationships/slideLayout" Target="../slideLayouts/slideLayout54.xml"/><Relationship Id="rId55" Type="http://schemas.openxmlformats.org/officeDocument/2006/relationships/slideLayout" Target="../slideLayouts/slideLayout55.xml"/><Relationship Id="rId56" Type="http://schemas.openxmlformats.org/officeDocument/2006/relationships/slideLayout" Target="../slideLayouts/slideLayout56.xml"/><Relationship Id="rId57" Type="http://schemas.openxmlformats.org/officeDocument/2006/relationships/slideLayout" Target="../slideLayouts/slideLayout57.xml"/><Relationship Id="rId58" Type="http://schemas.openxmlformats.org/officeDocument/2006/relationships/slideLayout" Target="../slideLayouts/slideLayout58.xml"/><Relationship Id="rId59" Type="http://schemas.openxmlformats.org/officeDocument/2006/relationships/slideLayout" Target="../slideLayouts/slideLayout5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44.xml"/><Relationship Id="rId45" Type="http://schemas.openxmlformats.org/officeDocument/2006/relationships/slideLayout" Target="../slideLayouts/slideLayout45.xml"/><Relationship Id="rId46" Type="http://schemas.openxmlformats.org/officeDocument/2006/relationships/slideLayout" Target="../slideLayouts/slideLayout46.xml"/><Relationship Id="rId47" Type="http://schemas.openxmlformats.org/officeDocument/2006/relationships/slideLayout" Target="../slideLayouts/slideLayout47.xml"/><Relationship Id="rId48" Type="http://schemas.openxmlformats.org/officeDocument/2006/relationships/slideLayout" Target="../slideLayouts/slideLayout48.xml"/><Relationship Id="rId49" Type="http://schemas.openxmlformats.org/officeDocument/2006/relationships/slideLayout" Target="../slideLayouts/slideLayout4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70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60" Type="http://schemas.openxmlformats.org/officeDocument/2006/relationships/slideLayout" Target="../slideLayouts/slideLayout60.xml"/><Relationship Id="rId61" Type="http://schemas.openxmlformats.org/officeDocument/2006/relationships/slideLayout" Target="../slideLayouts/slideLayout61.xml"/><Relationship Id="rId62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<Relationship Id="rId16" Type="http://schemas.openxmlformats.org/officeDocument/2006/relationships/slideLayout" Target="../slideLayouts/slideLayout85.xml"/><Relationship Id="rId17" Type="http://schemas.openxmlformats.org/officeDocument/2006/relationships/slideLayout" Target="../slideLayouts/slideLayout86.xml"/><Relationship Id="rId18" Type="http://schemas.openxmlformats.org/officeDocument/2006/relationships/slideLayout" Target="../slideLayouts/slideLayout87.xml"/><Relationship Id="rId19" Type="http://schemas.openxmlformats.org/officeDocument/2006/relationships/slideLayout" Target="../slideLayouts/slideLayout88.xml"/><Relationship Id="rId50" Type="http://schemas.openxmlformats.org/officeDocument/2006/relationships/slideLayout" Target="../slideLayouts/slideLayout119.xml"/><Relationship Id="rId51" Type="http://schemas.openxmlformats.org/officeDocument/2006/relationships/slideLayout" Target="../slideLayouts/slideLayout120.xml"/><Relationship Id="rId52" Type="http://schemas.openxmlformats.org/officeDocument/2006/relationships/slideLayout" Target="../slideLayouts/slideLayout121.xml"/><Relationship Id="rId53" Type="http://schemas.openxmlformats.org/officeDocument/2006/relationships/slideLayout" Target="../slideLayouts/slideLayout122.xml"/><Relationship Id="rId54" Type="http://schemas.openxmlformats.org/officeDocument/2006/relationships/slideLayout" Target="../slideLayouts/slideLayout123.xml"/><Relationship Id="rId55" Type="http://schemas.openxmlformats.org/officeDocument/2006/relationships/slideLayout" Target="../slideLayouts/slideLayout124.xml"/><Relationship Id="rId56" Type="http://schemas.openxmlformats.org/officeDocument/2006/relationships/slideLayout" Target="../slideLayouts/slideLayout125.xml"/><Relationship Id="rId57" Type="http://schemas.openxmlformats.org/officeDocument/2006/relationships/slideLayout" Target="../slideLayouts/slideLayout126.xml"/><Relationship Id="rId58" Type="http://schemas.openxmlformats.org/officeDocument/2006/relationships/slideLayout" Target="../slideLayouts/slideLayout127.xml"/><Relationship Id="rId59" Type="http://schemas.openxmlformats.org/officeDocument/2006/relationships/slideLayout" Target="../slideLayouts/slideLayout128.xml"/><Relationship Id="rId40" Type="http://schemas.openxmlformats.org/officeDocument/2006/relationships/slideLayout" Target="../slideLayouts/slideLayout109.xml"/><Relationship Id="rId41" Type="http://schemas.openxmlformats.org/officeDocument/2006/relationships/slideLayout" Target="../slideLayouts/slideLayout110.xml"/><Relationship Id="rId42" Type="http://schemas.openxmlformats.org/officeDocument/2006/relationships/slideLayout" Target="../slideLayouts/slideLayout111.xml"/><Relationship Id="rId43" Type="http://schemas.openxmlformats.org/officeDocument/2006/relationships/slideLayout" Target="../slideLayouts/slideLayout112.xml"/><Relationship Id="rId44" Type="http://schemas.openxmlformats.org/officeDocument/2006/relationships/slideLayout" Target="../slideLayouts/slideLayout113.xml"/><Relationship Id="rId45" Type="http://schemas.openxmlformats.org/officeDocument/2006/relationships/slideLayout" Target="../slideLayouts/slideLayout114.xml"/><Relationship Id="rId46" Type="http://schemas.openxmlformats.org/officeDocument/2006/relationships/slideLayout" Target="../slideLayouts/slideLayout115.xml"/><Relationship Id="rId47" Type="http://schemas.openxmlformats.org/officeDocument/2006/relationships/slideLayout" Target="../slideLayouts/slideLayout116.xml"/><Relationship Id="rId48" Type="http://schemas.openxmlformats.org/officeDocument/2006/relationships/slideLayout" Target="../slideLayouts/slideLayout117.xml"/><Relationship Id="rId49" Type="http://schemas.openxmlformats.org/officeDocument/2006/relationships/slideLayout" Target="../slideLayouts/slideLayout118.xml"/><Relationship Id="rId1" Type="http://schemas.openxmlformats.org/officeDocument/2006/relationships/slideLayout" Target="../slideLayouts/slideLayout70.xml"/><Relationship Id="rId2" Type="http://schemas.openxmlformats.org/officeDocument/2006/relationships/slideLayout" Target="../slideLayouts/slideLayout71.xml"/><Relationship Id="rId3" Type="http://schemas.openxmlformats.org/officeDocument/2006/relationships/slideLayout" Target="../slideLayouts/slideLayout72.xml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30" Type="http://schemas.openxmlformats.org/officeDocument/2006/relationships/slideLayout" Target="../slideLayouts/slideLayout99.xml"/><Relationship Id="rId31" Type="http://schemas.openxmlformats.org/officeDocument/2006/relationships/slideLayout" Target="../slideLayouts/slideLayout100.xml"/><Relationship Id="rId32" Type="http://schemas.openxmlformats.org/officeDocument/2006/relationships/slideLayout" Target="../slideLayouts/slideLayout101.xml"/><Relationship Id="rId33" Type="http://schemas.openxmlformats.org/officeDocument/2006/relationships/slideLayout" Target="../slideLayouts/slideLayout102.xml"/><Relationship Id="rId34" Type="http://schemas.openxmlformats.org/officeDocument/2006/relationships/slideLayout" Target="../slideLayouts/slideLayout103.xml"/><Relationship Id="rId35" Type="http://schemas.openxmlformats.org/officeDocument/2006/relationships/slideLayout" Target="../slideLayouts/slideLayout104.xml"/><Relationship Id="rId36" Type="http://schemas.openxmlformats.org/officeDocument/2006/relationships/slideLayout" Target="../slideLayouts/slideLayout105.xml"/><Relationship Id="rId37" Type="http://schemas.openxmlformats.org/officeDocument/2006/relationships/slideLayout" Target="../slideLayouts/slideLayout106.xml"/><Relationship Id="rId38" Type="http://schemas.openxmlformats.org/officeDocument/2006/relationships/slideLayout" Target="../slideLayouts/slideLayout107.xml"/><Relationship Id="rId39" Type="http://schemas.openxmlformats.org/officeDocument/2006/relationships/slideLayout" Target="../slideLayouts/slideLayout108.xml"/><Relationship Id="rId20" Type="http://schemas.openxmlformats.org/officeDocument/2006/relationships/slideLayout" Target="../slideLayouts/slideLayout89.xml"/><Relationship Id="rId21" Type="http://schemas.openxmlformats.org/officeDocument/2006/relationships/slideLayout" Target="../slideLayouts/slideLayout90.xml"/><Relationship Id="rId22" Type="http://schemas.openxmlformats.org/officeDocument/2006/relationships/slideLayout" Target="../slideLayouts/slideLayout91.xml"/><Relationship Id="rId23" Type="http://schemas.openxmlformats.org/officeDocument/2006/relationships/slideLayout" Target="../slideLayouts/slideLayout92.xml"/><Relationship Id="rId24" Type="http://schemas.openxmlformats.org/officeDocument/2006/relationships/slideLayout" Target="../slideLayouts/slideLayout93.xml"/><Relationship Id="rId25" Type="http://schemas.openxmlformats.org/officeDocument/2006/relationships/slideLayout" Target="../slideLayouts/slideLayout94.xml"/><Relationship Id="rId26" Type="http://schemas.openxmlformats.org/officeDocument/2006/relationships/slideLayout" Target="../slideLayouts/slideLayout95.xml"/><Relationship Id="rId27" Type="http://schemas.openxmlformats.org/officeDocument/2006/relationships/slideLayout" Target="../slideLayouts/slideLayout96.xml"/><Relationship Id="rId28" Type="http://schemas.openxmlformats.org/officeDocument/2006/relationships/slideLayout" Target="../slideLayouts/slideLayout97.xml"/><Relationship Id="rId29" Type="http://schemas.openxmlformats.org/officeDocument/2006/relationships/slideLayout" Target="../slideLayouts/slideLayout98.xml"/><Relationship Id="rId60" Type="http://schemas.openxmlformats.org/officeDocument/2006/relationships/theme" Target="../theme/theme2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19200"/>
            <a:ext cx="10363200" cy="4627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022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9" r:id="rId1"/>
    <p:sldLayoutId id="2147483900" r:id="rId2"/>
    <p:sldLayoutId id="2147483901" r:id="rId3"/>
    <p:sldLayoutId id="2147483902" r:id="rId4"/>
    <p:sldLayoutId id="2147483903" r:id="rId5"/>
    <p:sldLayoutId id="2147483904" r:id="rId6"/>
    <p:sldLayoutId id="2147483905" r:id="rId7"/>
    <p:sldLayoutId id="2147483906" r:id="rId8"/>
    <p:sldLayoutId id="2147483907" r:id="rId9"/>
    <p:sldLayoutId id="2147483908" r:id="rId10"/>
    <p:sldLayoutId id="2147483909" r:id="rId11"/>
    <p:sldLayoutId id="2147483910" r:id="rId12"/>
    <p:sldLayoutId id="2147483911" r:id="rId13"/>
    <p:sldLayoutId id="2147483912" r:id="rId14"/>
    <p:sldLayoutId id="2147483913" r:id="rId15"/>
    <p:sldLayoutId id="2147483914" r:id="rId16"/>
    <p:sldLayoutId id="2147483915" r:id="rId17"/>
    <p:sldLayoutId id="2147483916" r:id="rId18"/>
    <p:sldLayoutId id="2147483917" r:id="rId19"/>
    <p:sldLayoutId id="2147483918" r:id="rId20"/>
    <p:sldLayoutId id="2147483919" r:id="rId21"/>
    <p:sldLayoutId id="2147483920" r:id="rId22"/>
    <p:sldLayoutId id="2147483921" r:id="rId23"/>
    <p:sldLayoutId id="2147483922" r:id="rId24"/>
    <p:sldLayoutId id="2147483923" r:id="rId25"/>
    <p:sldLayoutId id="2147483924" r:id="rId26"/>
    <p:sldLayoutId id="2147483925" r:id="rId27"/>
    <p:sldLayoutId id="2147483926" r:id="rId28"/>
    <p:sldLayoutId id="2147483927" r:id="rId29"/>
    <p:sldLayoutId id="2147483928" r:id="rId30"/>
    <p:sldLayoutId id="2147483929" r:id="rId31"/>
    <p:sldLayoutId id="2147483930" r:id="rId32"/>
    <p:sldLayoutId id="2147483931" r:id="rId33"/>
    <p:sldLayoutId id="2147483932" r:id="rId34"/>
    <p:sldLayoutId id="2147483933" r:id="rId35"/>
    <p:sldLayoutId id="2147483934" r:id="rId36"/>
    <p:sldLayoutId id="2147483935" r:id="rId37"/>
    <p:sldLayoutId id="2147483936" r:id="rId38"/>
    <p:sldLayoutId id="2147483937" r:id="rId39"/>
    <p:sldLayoutId id="2147483938" r:id="rId40"/>
    <p:sldLayoutId id="2147483939" r:id="rId41"/>
    <p:sldLayoutId id="2147483940" r:id="rId42"/>
    <p:sldLayoutId id="2147483941" r:id="rId43"/>
    <p:sldLayoutId id="2147483942" r:id="rId44"/>
    <p:sldLayoutId id="2147483943" r:id="rId45"/>
    <p:sldLayoutId id="2147483944" r:id="rId46"/>
    <p:sldLayoutId id="2147483945" r:id="rId47"/>
    <p:sldLayoutId id="2147483946" r:id="rId48"/>
    <p:sldLayoutId id="2147483947" r:id="rId49"/>
    <p:sldLayoutId id="2147483948" r:id="rId50"/>
    <p:sldLayoutId id="2147483949" r:id="rId51"/>
    <p:sldLayoutId id="2147483950" r:id="rId52"/>
    <p:sldLayoutId id="2147483951" r:id="rId53"/>
    <p:sldLayoutId id="2147483952" r:id="rId54"/>
    <p:sldLayoutId id="2147483953" r:id="rId55"/>
    <p:sldLayoutId id="2147483954" r:id="rId56"/>
    <p:sldLayoutId id="2147483955" r:id="rId57"/>
    <p:sldLayoutId id="2147483956" r:id="rId58"/>
    <p:sldLayoutId id="2147483957" r:id="rId59"/>
    <p:sldLayoutId id="2147483958" r:id="rId60"/>
    <p:sldLayoutId id="2147483959" r:id="rId61"/>
    <p:sldLayoutId id="2147483960" r:id="rId62"/>
    <p:sldLayoutId id="2147483961" r:id="rId63"/>
    <p:sldLayoutId id="2147483962" r:id="rId64"/>
    <p:sldLayoutId id="2147483963" r:id="rId65"/>
    <p:sldLayoutId id="2147483964" r:id="rId66"/>
    <p:sldLayoutId id="2147483965" r:id="rId67"/>
    <p:sldLayoutId id="2147483966" r:id="rId68"/>
    <p:sldLayoutId id="2147483967" r:id="rId69"/>
  </p:sldLayoutIdLst>
  <p:hf hdr="0" ftr="0"/>
  <p:txStyles>
    <p:titleStyle>
      <a:lvl1pPr algn="ctr" defTabSz="1219170" rtl="0" eaLnBrk="1" latinLnBrk="0" hangingPunct="1">
        <a:lnSpc>
          <a:spcPct val="86000"/>
        </a:lnSpc>
        <a:spcBef>
          <a:spcPct val="0"/>
        </a:spcBef>
        <a:buNone/>
        <a:defRPr sz="2800" kern="800" spc="-53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2000" kern="800" spc="-13">
          <a:solidFill>
            <a:schemeClr val="tx1"/>
          </a:solidFill>
          <a:latin typeface="+mn-lt"/>
          <a:ea typeface="+mn-ea"/>
          <a:cs typeface="+mn-cs"/>
        </a:defRPr>
      </a:lvl1pPr>
      <a:lvl2pPr marL="459306" indent="-230712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+mn-lt"/>
          <a:ea typeface="+mn-ea"/>
          <a:cs typeface="+mn-cs"/>
        </a:defRPr>
      </a:lvl2pPr>
      <a:lvl3pPr marL="687900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600" kern="800">
          <a:solidFill>
            <a:schemeClr val="tx1"/>
          </a:solidFill>
          <a:latin typeface="+mn-lt"/>
          <a:ea typeface="+mn-ea"/>
          <a:cs typeface="+mn-cs"/>
        </a:defRPr>
      </a:lvl3pPr>
      <a:lvl4pPr marL="916494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+mn-lt"/>
          <a:ea typeface="+mn-ea"/>
          <a:cs typeface="+mn-cs"/>
        </a:defRPr>
      </a:lvl4pPr>
      <a:lvl5pPr marL="1145089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»"/>
        <a:defRPr sz="1600" kern="8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19200"/>
            <a:ext cx="10363200" cy="4627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585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9" r:id="rId1"/>
    <p:sldLayoutId id="2147483970" r:id="rId2"/>
    <p:sldLayoutId id="2147483971" r:id="rId3"/>
    <p:sldLayoutId id="2147483972" r:id="rId4"/>
    <p:sldLayoutId id="2147483973" r:id="rId5"/>
    <p:sldLayoutId id="2147483974" r:id="rId6"/>
    <p:sldLayoutId id="2147483975" r:id="rId7"/>
    <p:sldLayoutId id="2147483976" r:id="rId8"/>
    <p:sldLayoutId id="2147483977" r:id="rId9"/>
    <p:sldLayoutId id="2147483978" r:id="rId10"/>
    <p:sldLayoutId id="2147483979" r:id="rId11"/>
    <p:sldLayoutId id="2147483980" r:id="rId12"/>
    <p:sldLayoutId id="2147483981" r:id="rId13"/>
    <p:sldLayoutId id="2147483982" r:id="rId14"/>
    <p:sldLayoutId id="2147483983" r:id="rId15"/>
    <p:sldLayoutId id="2147483984" r:id="rId16"/>
    <p:sldLayoutId id="2147483985" r:id="rId17"/>
    <p:sldLayoutId id="2147483986" r:id="rId18"/>
    <p:sldLayoutId id="2147483987" r:id="rId19"/>
    <p:sldLayoutId id="2147483988" r:id="rId20"/>
    <p:sldLayoutId id="2147483989" r:id="rId21"/>
    <p:sldLayoutId id="2147483990" r:id="rId22"/>
    <p:sldLayoutId id="2147483991" r:id="rId23"/>
    <p:sldLayoutId id="2147483992" r:id="rId24"/>
    <p:sldLayoutId id="2147483993" r:id="rId25"/>
    <p:sldLayoutId id="2147483994" r:id="rId26"/>
    <p:sldLayoutId id="2147483995" r:id="rId27"/>
    <p:sldLayoutId id="2147483996" r:id="rId28"/>
    <p:sldLayoutId id="2147483997" r:id="rId29"/>
    <p:sldLayoutId id="2147483998" r:id="rId30"/>
    <p:sldLayoutId id="2147483999" r:id="rId31"/>
    <p:sldLayoutId id="2147484000" r:id="rId32"/>
    <p:sldLayoutId id="2147484001" r:id="rId33"/>
    <p:sldLayoutId id="2147484002" r:id="rId34"/>
    <p:sldLayoutId id="2147484003" r:id="rId35"/>
    <p:sldLayoutId id="2147484004" r:id="rId36"/>
    <p:sldLayoutId id="2147484005" r:id="rId37"/>
    <p:sldLayoutId id="2147484006" r:id="rId38"/>
    <p:sldLayoutId id="2147484007" r:id="rId39"/>
    <p:sldLayoutId id="2147484008" r:id="rId40"/>
    <p:sldLayoutId id="2147484009" r:id="rId41"/>
    <p:sldLayoutId id="2147484010" r:id="rId42"/>
    <p:sldLayoutId id="2147484011" r:id="rId43"/>
    <p:sldLayoutId id="2147484012" r:id="rId44"/>
    <p:sldLayoutId id="2147484013" r:id="rId45"/>
    <p:sldLayoutId id="2147484014" r:id="rId46"/>
    <p:sldLayoutId id="2147484015" r:id="rId47"/>
    <p:sldLayoutId id="2147484016" r:id="rId48"/>
    <p:sldLayoutId id="2147484017" r:id="rId49"/>
    <p:sldLayoutId id="2147484018" r:id="rId50"/>
    <p:sldLayoutId id="2147484019" r:id="rId51"/>
    <p:sldLayoutId id="2147484020" r:id="rId52"/>
    <p:sldLayoutId id="2147484021" r:id="rId53"/>
    <p:sldLayoutId id="2147484022" r:id="rId54"/>
    <p:sldLayoutId id="2147484023" r:id="rId55"/>
    <p:sldLayoutId id="2147484024" r:id="rId56"/>
    <p:sldLayoutId id="2147484025" r:id="rId57"/>
    <p:sldLayoutId id="2147484026" r:id="rId58"/>
    <p:sldLayoutId id="2147484027" r:id="rId59"/>
  </p:sldLayoutIdLst>
  <p:hf hdr="0" ftr="0"/>
  <p:txStyles>
    <p:titleStyle>
      <a:lvl1pPr algn="ctr" defTabSz="1219170" rtl="0" eaLnBrk="1" latinLnBrk="0" hangingPunct="1">
        <a:lnSpc>
          <a:spcPct val="86000"/>
        </a:lnSpc>
        <a:spcBef>
          <a:spcPct val="0"/>
        </a:spcBef>
        <a:buNone/>
        <a:defRPr sz="2800" kern="800" spc="-53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2000" kern="800" spc="-13">
          <a:solidFill>
            <a:schemeClr val="tx1"/>
          </a:solidFill>
          <a:latin typeface="+mn-lt"/>
          <a:ea typeface="+mn-ea"/>
          <a:cs typeface="+mn-cs"/>
        </a:defRPr>
      </a:lvl1pPr>
      <a:lvl2pPr marL="459306" indent="-230712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+mn-lt"/>
          <a:ea typeface="+mn-ea"/>
          <a:cs typeface="+mn-cs"/>
        </a:defRPr>
      </a:lvl2pPr>
      <a:lvl3pPr marL="687900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600" kern="800">
          <a:solidFill>
            <a:schemeClr val="tx1"/>
          </a:solidFill>
          <a:latin typeface="+mn-lt"/>
          <a:ea typeface="+mn-ea"/>
          <a:cs typeface="+mn-cs"/>
        </a:defRPr>
      </a:lvl3pPr>
      <a:lvl4pPr marL="916494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+mn-lt"/>
          <a:ea typeface="+mn-ea"/>
          <a:cs typeface="+mn-cs"/>
        </a:defRPr>
      </a:lvl4pPr>
      <a:lvl5pPr marL="1145089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»"/>
        <a:defRPr sz="1600" kern="8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128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7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7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2.jp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1" Type="http://schemas.openxmlformats.org/officeDocument/2006/relationships/slideLayout" Target="../slideLayouts/slideLayout7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212A216B-8AA9-49F3-A51D-61635AB9BA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Lab Course Cognitive Systems:</a:t>
            </a:r>
            <a:br>
              <a:rPr lang="en-US" dirty="0"/>
            </a:br>
            <a:r>
              <a:rPr lang="en-US" dirty="0"/>
              <a:t>Depth &amp; Bounding Box Prediction</a:t>
            </a:r>
          </a:p>
        </p:txBody>
      </p:sp>
      <p:sp>
        <p:nvSpPr>
          <p:cNvPr id="6" name="Untertitel 5">
            <a:extLst>
              <a:ext uri="{FF2B5EF4-FFF2-40B4-BE49-F238E27FC236}">
                <a16:creationId xmlns="" xmlns:a16="http://schemas.microsoft.com/office/drawing/2014/main" id="{3F3D18E4-4F52-4039-B41D-F39D61D3FE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Interim Presentation</a:t>
            </a:r>
          </a:p>
          <a:p>
            <a:r>
              <a:rPr lang="en-US" dirty="0"/>
              <a:t>WS 17/18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="" xmlns:a16="http://schemas.microsoft.com/office/drawing/2014/main" id="{559FF55F-6E71-48A1-9089-C51AFDF1DE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73297" y="6561138"/>
            <a:ext cx="3645405" cy="252412"/>
          </a:xfrm>
        </p:spPr>
        <p:txBody>
          <a:bodyPr/>
          <a:lstStyle/>
          <a:p>
            <a:r>
              <a:rPr lang="en-US" dirty="0"/>
              <a:t>S. Aklanoglu, J. Schuck, Y.  El </a:t>
            </a:r>
            <a:r>
              <a:rPr lang="en-US" dirty="0" err="1"/>
              <a:t>himer</a:t>
            </a:r>
            <a:r>
              <a:rPr lang="en-US" dirty="0"/>
              <a:t>, F. </a:t>
            </a:r>
            <a:r>
              <a:rPr lang="en-US" dirty="0" err="1"/>
              <a:t>Retkowski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="" xmlns:a16="http://schemas.microsoft.com/office/drawing/2014/main" id="{95E8A2E5-62A8-4C07-9193-0555BAB087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26.01.2018</a:t>
            </a:r>
          </a:p>
        </p:txBody>
      </p:sp>
    </p:spTree>
    <p:extLst>
      <p:ext uri="{BB962C8B-B14F-4D97-AF65-F5344CB8AC3E}">
        <p14:creationId xmlns:p14="http://schemas.microsoft.com/office/powerpoint/2010/main" val="3753592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348028" y="2749859"/>
            <a:ext cx="6336704" cy="83099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Questions?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="" xmlns:a16="http://schemas.microsoft.com/office/drawing/2014/main" id="{F3BB7D81-AA3D-43E3-96A4-9EC980997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5" y="-351420"/>
            <a:ext cx="4058027" cy="2898591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="" xmlns:a16="http://schemas.microsoft.com/office/drawing/2014/main" id="{7A46CB3C-5227-450B-8D5A-48DC5F57FF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184" y="2384884"/>
            <a:ext cx="4074371" cy="224090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="" xmlns:a16="http://schemas.microsoft.com/office/drawing/2014/main" id="{133CA1A9-E5E3-430A-BB0E-F34CCB1C06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184" y="4625788"/>
            <a:ext cx="4071906" cy="2590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983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96F24199-9EC6-4D90-A682-6B2B5C9D4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Definition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FB7E3CC0-87AC-4AA0-A8B7-49B52CD3B4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Vehicle detection with CNN</a:t>
            </a:r>
          </a:p>
          <a:p>
            <a:r>
              <a:rPr lang="en-US" dirty="0"/>
              <a:t>Issues: poor performance for largely overlapping vehicles</a:t>
            </a:r>
          </a:p>
          <a:p>
            <a:r>
              <a:rPr lang="en-US" dirty="0"/>
              <a:t>Possible solution: using depth information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="" xmlns:a16="http://schemas.microsoft.com/office/drawing/2014/main" id="{F561732F-ACC6-4E4B-B0BA-5CAD6369AA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Grafik 11">
            <a:extLst>
              <a:ext uri="{FF2B5EF4-FFF2-40B4-BE49-F238E27FC236}">
                <a16:creationId xmlns="" xmlns:a16="http://schemas.microsoft.com/office/drawing/2014/main" id="{7174368D-6CEF-4603-B605-C7C5E3A6E2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5700" y="2924944"/>
            <a:ext cx="5185311" cy="2830776"/>
          </a:xfrm>
          <a:prstGeom prst="rect">
            <a:avLst/>
          </a:prstGeom>
        </p:spPr>
      </p:pic>
      <p:sp>
        <p:nvSpPr>
          <p:cNvPr id="13" name="Textplatzhalter 2">
            <a:extLst>
              <a:ext uri="{FF2B5EF4-FFF2-40B4-BE49-F238E27FC236}">
                <a16:creationId xmlns="" xmlns:a16="http://schemas.microsoft.com/office/drawing/2014/main" id="{00CE1DEC-AF88-44ED-854A-24AB98E314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9063" y="6561138"/>
            <a:ext cx="864369" cy="252412"/>
          </a:xfrm>
        </p:spPr>
        <p:txBody>
          <a:bodyPr/>
          <a:lstStyle/>
          <a:p>
            <a:r>
              <a:rPr lang="en-US" dirty="0"/>
              <a:t>26.01.2018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="" xmlns:a16="http://schemas.microsoft.com/office/drawing/2014/main" id="{579FF9D2-090B-40BC-8A3E-7B02CEFFC795}"/>
              </a:ext>
            </a:extLst>
          </p:cNvPr>
          <p:cNvSpPr/>
          <p:nvPr/>
        </p:nvSpPr>
        <p:spPr>
          <a:xfrm>
            <a:off x="3359696" y="4456668"/>
            <a:ext cx="2520280" cy="1299052"/>
          </a:xfrm>
          <a:prstGeom prst="rect">
            <a:avLst/>
          </a:prstGeom>
          <a:noFill/>
          <a:ln w="38100">
            <a:solidFill>
              <a:srgbClr val="00B05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hteck 14">
            <a:extLst>
              <a:ext uri="{FF2B5EF4-FFF2-40B4-BE49-F238E27FC236}">
                <a16:creationId xmlns="" xmlns:a16="http://schemas.microsoft.com/office/drawing/2014/main" id="{78119C2B-0699-4C3E-95EB-9DCDF396211D}"/>
              </a:ext>
            </a:extLst>
          </p:cNvPr>
          <p:cNvSpPr/>
          <p:nvPr/>
        </p:nvSpPr>
        <p:spPr>
          <a:xfrm>
            <a:off x="3931920" y="4327290"/>
            <a:ext cx="1840044" cy="865906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hteck 15">
            <a:extLst>
              <a:ext uri="{FF2B5EF4-FFF2-40B4-BE49-F238E27FC236}">
                <a16:creationId xmlns="" xmlns:a16="http://schemas.microsoft.com/office/drawing/2014/main" id="{35A0A3E4-DCD3-4367-B38A-97DF08EA4557}"/>
              </a:ext>
            </a:extLst>
          </p:cNvPr>
          <p:cNvSpPr/>
          <p:nvPr/>
        </p:nvSpPr>
        <p:spPr>
          <a:xfrm>
            <a:off x="4523049" y="4236247"/>
            <a:ext cx="1248915" cy="653374"/>
          </a:xfrm>
          <a:prstGeom prst="rect">
            <a:avLst/>
          </a:prstGeom>
          <a:noFill/>
          <a:ln w="38100">
            <a:solidFill>
              <a:srgbClr val="00B05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platzhalter 10">
            <a:extLst>
              <a:ext uri="{FF2B5EF4-FFF2-40B4-BE49-F238E27FC236}">
                <a16:creationId xmlns="" xmlns:a16="http://schemas.microsoft.com/office/drawing/2014/main" id="{512F110D-8CC9-4E00-B8FA-BAB8925E9CB7}"/>
              </a:ext>
            </a:extLst>
          </p:cNvPr>
          <p:cNvSpPr txBox="1">
            <a:spLocks/>
          </p:cNvSpPr>
          <p:nvPr/>
        </p:nvSpPr>
        <p:spPr>
          <a:xfrm>
            <a:off x="4273297" y="6561138"/>
            <a:ext cx="3645405" cy="2524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400" kern="800" spc="-13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S. Aklanoglu, J. Schuck, Y.  El himer, F. Retkowski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299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="" xmlns:a16="http://schemas.microsoft.com/office/drawing/2014/main" id="{2B70D4C0-9EAE-4B16-BA03-020FE8EFE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Concept</a:t>
            </a:r>
          </a:p>
        </p:txBody>
      </p:sp>
      <p:sp>
        <p:nvSpPr>
          <p:cNvPr id="32" name="Inhaltsplatzhalter 31">
            <a:extLst>
              <a:ext uri="{FF2B5EF4-FFF2-40B4-BE49-F238E27FC236}">
                <a16:creationId xmlns="" xmlns:a16="http://schemas.microsoft.com/office/drawing/2014/main" id="{2D69E712-FAC9-44EB-9F53-D5256F3F3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/>
          <a:lstStyle/>
          <a:p>
            <a:r>
              <a:rPr lang="en-US" dirty="0" err="1"/>
              <a:t>DeepTLR</a:t>
            </a:r>
            <a:r>
              <a:rPr lang="de-DE" baseline="30000" dirty="0"/>
              <a:t>1</a:t>
            </a:r>
            <a:r>
              <a:rPr lang="en-US" dirty="0"/>
              <a:t> based object detection - class and bounding box regression</a:t>
            </a:r>
          </a:p>
          <a:p>
            <a:r>
              <a:rPr lang="en-US" dirty="0"/>
              <a:t>From FZI, Caffe based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="" xmlns:a16="http://schemas.microsoft.com/office/drawing/2014/main" id="{562657A0-DFE8-402E-B033-08FA540EC7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Learning from depth images for monocular object detection with convolutional neural networks</a:t>
            </a:r>
            <a:r>
              <a:rPr lang="de-DE" dirty="0"/>
              <a:t>, MA A. </a:t>
            </a:r>
            <a:r>
              <a:rPr lang="de-DE" dirty="0" err="1"/>
              <a:t>Lesi</a:t>
            </a:r>
            <a:endParaRPr lang="en-US" dirty="0"/>
          </a:p>
        </p:txBody>
      </p:sp>
      <p:sp>
        <p:nvSpPr>
          <p:cNvPr id="12" name="Textplatzhalter 11">
            <a:extLst>
              <a:ext uri="{FF2B5EF4-FFF2-40B4-BE49-F238E27FC236}">
                <a16:creationId xmlns="" xmlns:a16="http://schemas.microsoft.com/office/drawing/2014/main" id="{C4EA5CF7-20BF-4DB2-A18B-B5DB12110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 dirty="0"/>
          </a:p>
        </p:txBody>
      </p:sp>
      <p:sp>
        <p:nvSpPr>
          <p:cNvPr id="17" name="Textplatzhalter 16">
            <a:extLst>
              <a:ext uri="{FF2B5EF4-FFF2-40B4-BE49-F238E27FC236}">
                <a16:creationId xmlns="" xmlns:a16="http://schemas.microsoft.com/office/drawing/2014/main" id="{6FE0271B-295A-425D-A5FF-2A0A9DB4372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26.01.2018</a:t>
            </a:r>
            <a:endParaRPr lang="en-US" dirty="0"/>
          </a:p>
        </p:txBody>
      </p:sp>
      <p:sp>
        <p:nvSpPr>
          <p:cNvPr id="37" name="Textfeld 36">
            <a:extLst>
              <a:ext uri="{FF2B5EF4-FFF2-40B4-BE49-F238E27FC236}">
                <a16:creationId xmlns="" xmlns:a16="http://schemas.microsoft.com/office/drawing/2014/main" id="{336E598B-A36A-4925-92EE-775FACD418BE}"/>
              </a:ext>
            </a:extLst>
          </p:cNvPr>
          <p:cNvSpPr txBox="1"/>
          <p:nvPr/>
        </p:nvSpPr>
        <p:spPr>
          <a:xfrm>
            <a:off x="914401" y="5697252"/>
            <a:ext cx="4962599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de-DE" sz="1600" b="1" dirty="0"/>
              <a:t>Datensatz</a:t>
            </a:r>
            <a:r>
              <a:rPr lang="de-DE" sz="1600" dirty="0"/>
              <a:t>: KITTI</a:t>
            </a:r>
            <a:r>
              <a:rPr lang="de-DE" sz="1600" baseline="30000" dirty="0"/>
              <a:t>2</a:t>
            </a:r>
            <a:r>
              <a:rPr lang="de-DE" sz="1600" dirty="0"/>
              <a:t> , GTA V?!</a:t>
            </a:r>
            <a:endParaRPr lang="de-DE" sz="1600" baseline="30000" dirty="0"/>
          </a:p>
        </p:txBody>
      </p:sp>
      <p:sp>
        <p:nvSpPr>
          <p:cNvPr id="38" name="Textfeld 37">
            <a:extLst>
              <a:ext uri="{FF2B5EF4-FFF2-40B4-BE49-F238E27FC236}">
                <a16:creationId xmlns="" xmlns:a16="http://schemas.microsoft.com/office/drawing/2014/main" id="{9BB03559-DCF9-4FBD-B7A2-3FE7897A3E45}"/>
              </a:ext>
            </a:extLst>
          </p:cNvPr>
          <p:cNvSpPr txBox="1"/>
          <p:nvPr/>
        </p:nvSpPr>
        <p:spPr>
          <a:xfrm>
            <a:off x="914400" y="5957777"/>
            <a:ext cx="4962600" cy="46166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de-DE" sz="1200" baseline="30000" dirty="0"/>
              <a:t>1</a:t>
            </a:r>
            <a:r>
              <a:rPr lang="de-DE" sz="1200" dirty="0"/>
              <a:t>http://ieeexplore.ieee.org/</a:t>
            </a:r>
            <a:r>
              <a:rPr lang="de-DE" sz="1200" dirty="0" err="1"/>
              <a:t>stamp</a:t>
            </a:r>
            <a:r>
              <a:rPr lang="de-DE" sz="1200" dirty="0"/>
              <a:t>/</a:t>
            </a:r>
            <a:r>
              <a:rPr lang="de-DE" sz="1200" dirty="0" err="1"/>
              <a:t>stamp.jsp?tp</a:t>
            </a:r>
            <a:r>
              <a:rPr lang="de-DE" sz="1200" dirty="0"/>
              <a:t>=&amp;</a:t>
            </a:r>
            <a:r>
              <a:rPr lang="de-DE" sz="1200" dirty="0" err="1"/>
              <a:t>arnumber</a:t>
            </a:r>
            <a:r>
              <a:rPr lang="de-DE" sz="1200" dirty="0"/>
              <a:t>=7535408</a:t>
            </a:r>
          </a:p>
          <a:p>
            <a:r>
              <a:rPr lang="de-DE" sz="1200" baseline="30000" dirty="0"/>
              <a:t>2</a:t>
            </a:r>
            <a:r>
              <a:rPr lang="de-DE" sz="1200" dirty="0"/>
              <a:t>http://www.cvlibs.net/publications/Geiger2012CVPR.pdf</a:t>
            </a:r>
          </a:p>
        </p:txBody>
      </p:sp>
      <p:pic>
        <p:nvPicPr>
          <p:cNvPr id="23" name="Grafik 22">
            <a:extLst>
              <a:ext uri="{FF2B5EF4-FFF2-40B4-BE49-F238E27FC236}">
                <a16:creationId xmlns="" xmlns:a16="http://schemas.microsoft.com/office/drawing/2014/main" id="{79D819A1-236C-4544-BFA1-F07D87913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4023" y="4866229"/>
            <a:ext cx="2977646" cy="1452674"/>
          </a:xfrm>
          <a:prstGeom prst="rect">
            <a:avLst/>
          </a:prstGeom>
        </p:spPr>
      </p:pic>
      <p:grpSp>
        <p:nvGrpSpPr>
          <p:cNvPr id="74" name="Gruppieren 73">
            <a:extLst>
              <a:ext uri="{FF2B5EF4-FFF2-40B4-BE49-F238E27FC236}">
                <a16:creationId xmlns="" xmlns:a16="http://schemas.microsoft.com/office/drawing/2014/main" id="{4614FD83-7753-4EE3-8DD9-06FFFC7E2B5A}"/>
              </a:ext>
            </a:extLst>
          </p:cNvPr>
          <p:cNvGrpSpPr/>
          <p:nvPr/>
        </p:nvGrpSpPr>
        <p:grpSpPr>
          <a:xfrm>
            <a:off x="1721514" y="1897857"/>
            <a:ext cx="8481332" cy="4008070"/>
            <a:chOff x="1721514" y="1897857"/>
            <a:chExt cx="8481332" cy="4008070"/>
          </a:xfrm>
        </p:grpSpPr>
        <p:sp>
          <p:nvSpPr>
            <p:cNvPr id="33" name="Rechteck 32">
              <a:extLst>
                <a:ext uri="{FF2B5EF4-FFF2-40B4-BE49-F238E27FC236}">
                  <a16:creationId xmlns="" xmlns:a16="http://schemas.microsoft.com/office/drawing/2014/main" id="{E27968E3-20D8-4AC2-B6C1-2F99C9072E4D}"/>
                </a:ext>
              </a:extLst>
            </p:cNvPr>
            <p:cNvSpPr/>
            <p:nvPr/>
          </p:nvSpPr>
          <p:spPr>
            <a:xfrm>
              <a:off x="1721514" y="2744924"/>
              <a:ext cx="1833228" cy="15841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Feature Extraction</a:t>
              </a:r>
            </a:p>
          </p:txBody>
        </p:sp>
        <p:sp>
          <p:nvSpPr>
            <p:cNvPr id="42" name="Rechteck 41">
              <a:extLst>
                <a:ext uri="{FF2B5EF4-FFF2-40B4-BE49-F238E27FC236}">
                  <a16:creationId xmlns="" xmlns:a16="http://schemas.microsoft.com/office/drawing/2014/main" id="{9C0AF3E4-729E-484E-87C0-EEAAC06CF64E}"/>
                </a:ext>
              </a:extLst>
            </p:cNvPr>
            <p:cNvSpPr/>
            <p:nvPr/>
          </p:nvSpPr>
          <p:spPr>
            <a:xfrm>
              <a:off x="4043772" y="2744924"/>
              <a:ext cx="1833228" cy="15841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Feature </a:t>
              </a:r>
              <a:r>
                <a:rPr lang="en-US" dirty="0" err="1"/>
                <a:t>Classific</a:t>
              </a:r>
              <a:r>
                <a:rPr lang="en-US" dirty="0"/>
                <a:t>.</a:t>
              </a:r>
            </a:p>
          </p:txBody>
        </p:sp>
        <p:sp>
          <p:nvSpPr>
            <p:cNvPr id="39" name="Rechteck 38">
              <a:extLst>
                <a:ext uri="{FF2B5EF4-FFF2-40B4-BE49-F238E27FC236}">
                  <a16:creationId xmlns="" xmlns:a16="http://schemas.microsoft.com/office/drawing/2014/main" id="{53DDF5C4-5405-4F5F-A2D2-865EF2F2CAE1}"/>
                </a:ext>
              </a:extLst>
            </p:cNvPr>
            <p:cNvSpPr/>
            <p:nvPr/>
          </p:nvSpPr>
          <p:spPr>
            <a:xfrm>
              <a:off x="6399056" y="1897857"/>
              <a:ext cx="144015" cy="134014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Rechteck 45">
              <a:extLst>
                <a:ext uri="{FF2B5EF4-FFF2-40B4-BE49-F238E27FC236}">
                  <a16:creationId xmlns="" xmlns:a16="http://schemas.microsoft.com/office/drawing/2014/main" id="{377E089A-6F70-41AA-8F41-586C94FE04CE}"/>
                </a:ext>
              </a:extLst>
            </p:cNvPr>
            <p:cNvSpPr/>
            <p:nvPr/>
          </p:nvSpPr>
          <p:spPr>
            <a:xfrm>
              <a:off x="6399058" y="3765446"/>
              <a:ext cx="144015" cy="134014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hteck 46">
              <a:extLst>
                <a:ext uri="{FF2B5EF4-FFF2-40B4-BE49-F238E27FC236}">
                  <a16:creationId xmlns="" xmlns:a16="http://schemas.microsoft.com/office/drawing/2014/main" id="{BA4CA35C-EC9D-4FF7-B67E-BE27D8E1FE0A}"/>
                </a:ext>
              </a:extLst>
            </p:cNvPr>
            <p:cNvSpPr/>
            <p:nvPr/>
          </p:nvSpPr>
          <p:spPr>
            <a:xfrm>
              <a:off x="7050194" y="1897857"/>
              <a:ext cx="144015" cy="134014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Rechteck 47">
              <a:extLst>
                <a:ext uri="{FF2B5EF4-FFF2-40B4-BE49-F238E27FC236}">
                  <a16:creationId xmlns="" xmlns:a16="http://schemas.microsoft.com/office/drawing/2014/main" id="{E54EDC41-F570-4990-8C6E-CF976F237953}"/>
                </a:ext>
              </a:extLst>
            </p:cNvPr>
            <p:cNvSpPr/>
            <p:nvPr/>
          </p:nvSpPr>
          <p:spPr>
            <a:xfrm>
              <a:off x="7050195" y="3765446"/>
              <a:ext cx="144015" cy="134014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hteck 49">
              <a:extLst>
                <a:ext uri="{FF2B5EF4-FFF2-40B4-BE49-F238E27FC236}">
                  <a16:creationId xmlns="" xmlns:a16="http://schemas.microsoft.com/office/drawing/2014/main" id="{9F1D8EF9-611A-40D3-84DA-B88A08221861}"/>
                </a:ext>
              </a:extLst>
            </p:cNvPr>
            <p:cNvSpPr/>
            <p:nvPr/>
          </p:nvSpPr>
          <p:spPr>
            <a:xfrm>
              <a:off x="7703545" y="3765446"/>
              <a:ext cx="144015" cy="134014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Gerade Verbindung mit Pfeil 50">
              <a:extLst>
                <a:ext uri="{FF2B5EF4-FFF2-40B4-BE49-F238E27FC236}">
                  <a16:creationId xmlns="" xmlns:a16="http://schemas.microsoft.com/office/drawing/2014/main" id="{92140942-798E-4EC5-A006-80578111E11B}"/>
                </a:ext>
              </a:extLst>
            </p:cNvPr>
            <p:cNvCxnSpPr>
              <a:stCxn id="33" idx="3"/>
              <a:endCxn id="42" idx="1"/>
            </p:cNvCxnSpPr>
            <p:nvPr/>
          </p:nvCxnSpPr>
          <p:spPr>
            <a:xfrm>
              <a:off x="3554742" y="3537012"/>
              <a:ext cx="489030" cy="0"/>
            </a:xfrm>
            <a:prstGeom prst="straightConnector1">
              <a:avLst/>
            </a:prstGeom>
            <a:ln w="571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Gerade Verbindung mit Pfeil 51">
              <a:extLst>
                <a:ext uri="{FF2B5EF4-FFF2-40B4-BE49-F238E27FC236}">
                  <a16:creationId xmlns="" xmlns:a16="http://schemas.microsoft.com/office/drawing/2014/main" id="{5B6AC074-11DF-4A7B-85E6-718E24060980}"/>
                </a:ext>
              </a:extLst>
            </p:cNvPr>
            <p:cNvCxnSpPr>
              <a:cxnSpLocks/>
            </p:cNvCxnSpPr>
            <p:nvPr/>
          </p:nvCxnSpPr>
          <p:spPr>
            <a:xfrm>
              <a:off x="5877000" y="2960948"/>
              <a:ext cx="522058" cy="0"/>
            </a:xfrm>
            <a:prstGeom prst="straightConnector1">
              <a:avLst/>
            </a:prstGeom>
            <a:ln w="571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Gerade Verbindung mit Pfeil 54">
              <a:extLst>
                <a:ext uri="{FF2B5EF4-FFF2-40B4-BE49-F238E27FC236}">
                  <a16:creationId xmlns="" xmlns:a16="http://schemas.microsoft.com/office/drawing/2014/main" id="{82D6F32B-496C-4661-AEC9-D1B6C477A51B}"/>
                </a:ext>
              </a:extLst>
            </p:cNvPr>
            <p:cNvCxnSpPr>
              <a:cxnSpLocks/>
            </p:cNvCxnSpPr>
            <p:nvPr/>
          </p:nvCxnSpPr>
          <p:spPr>
            <a:xfrm>
              <a:off x="5877000" y="4005064"/>
              <a:ext cx="522058" cy="0"/>
            </a:xfrm>
            <a:prstGeom prst="straightConnector1">
              <a:avLst/>
            </a:prstGeom>
            <a:ln w="571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mit Pfeil 61">
              <a:extLst>
                <a:ext uri="{FF2B5EF4-FFF2-40B4-BE49-F238E27FC236}">
                  <a16:creationId xmlns="" xmlns:a16="http://schemas.microsoft.com/office/drawing/2014/main" id="{30D8FC1B-DBD1-4D39-BA50-2D3CB693B245}"/>
                </a:ext>
              </a:extLst>
            </p:cNvPr>
            <p:cNvCxnSpPr>
              <a:cxnSpLocks/>
            </p:cNvCxnSpPr>
            <p:nvPr/>
          </p:nvCxnSpPr>
          <p:spPr>
            <a:xfrm>
              <a:off x="6543071" y="2960948"/>
              <a:ext cx="522058" cy="0"/>
            </a:xfrm>
            <a:prstGeom prst="straightConnector1">
              <a:avLst/>
            </a:prstGeom>
            <a:ln w="571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Gerade Verbindung mit Pfeil 62">
              <a:extLst>
                <a:ext uri="{FF2B5EF4-FFF2-40B4-BE49-F238E27FC236}">
                  <a16:creationId xmlns="" xmlns:a16="http://schemas.microsoft.com/office/drawing/2014/main" id="{9A78AC82-23A0-42F5-9776-D4333581959C}"/>
                </a:ext>
              </a:extLst>
            </p:cNvPr>
            <p:cNvCxnSpPr>
              <a:cxnSpLocks/>
            </p:cNvCxnSpPr>
            <p:nvPr/>
          </p:nvCxnSpPr>
          <p:spPr>
            <a:xfrm>
              <a:off x="6543073" y="4005064"/>
              <a:ext cx="522058" cy="0"/>
            </a:xfrm>
            <a:prstGeom prst="straightConnector1">
              <a:avLst/>
            </a:prstGeom>
            <a:ln w="571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Gerade Verbindung mit Pfeil 63">
              <a:extLst>
                <a:ext uri="{FF2B5EF4-FFF2-40B4-BE49-F238E27FC236}">
                  <a16:creationId xmlns="" xmlns:a16="http://schemas.microsoft.com/office/drawing/2014/main" id="{23402736-BD6B-4BB0-8B07-A301F2EDF60C}"/>
                </a:ext>
              </a:extLst>
            </p:cNvPr>
            <p:cNvCxnSpPr>
              <a:cxnSpLocks/>
            </p:cNvCxnSpPr>
            <p:nvPr/>
          </p:nvCxnSpPr>
          <p:spPr>
            <a:xfrm>
              <a:off x="7194209" y="4005064"/>
              <a:ext cx="522058" cy="0"/>
            </a:xfrm>
            <a:prstGeom prst="straightConnector1">
              <a:avLst/>
            </a:prstGeom>
            <a:ln w="571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Gerade Verbindung mit Pfeil 64">
              <a:extLst>
                <a:ext uri="{FF2B5EF4-FFF2-40B4-BE49-F238E27FC236}">
                  <a16:creationId xmlns="" xmlns:a16="http://schemas.microsoft.com/office/drawing/2014/main" id="{B7A6931C-1E52-48A7-992C-307F38691FF6}"/>
                </a:ext>
              </a:extLst>
            </p:cNvPr>
            <p:cNvCxnSpPr>
              <a:cxnSpLocks/>
            </p:cNvCxnSpPr>
            <p:nvPr/>
          </p:nvCxnSpPr>
          <p:spPr>
            <a:xfrm>
              <a:off x="7194210" y="2960948"/>
              <a:ext cx="1175408" cy="0"/>
            </a:xfrm>
            <a:prstGeom prst="straightConnector1">
              <a:avLst/>
            </a:prstGeom>
            <a:ln w="571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Gerade Verbindung mit Pfeil 65">
              <a:extLst>
                <a:ext uri="{FF2B5EF4-FFF2-40B4-BE49-F238E27FC236}">
                  <a16:creationId xmlns="" xmlns:a16="http://schemas.microsoft.com/office/drawing/2014/main" id="{417AC602-0AA5-4200-B1FC-CDDD024D0B50}"/>
                </a:ext>
              </a:extLst>
            </p:cNvPr>
            <p:cNvCxnSpPr>
              <a:cxnSpLocks/>
            </p:cNvCxnSpPr>
            <p:nvPr/>
          </p:nvCxnSpPr>
          <p:spPr>
            <a:xfrm>
              <a:off x="7847560" y="4005064"/>
              <a:ext cx="522058" cy="0"/>
            </a:xfrm>
            <a:prstGeom prst="straightConnector1">
              <a:avLst/>
            </a:prstGeom>
            <a:ln w="571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Rechteck 67">
              <a:extLst>
                <a:ext uri="{FF2B5EF4-FFF2-40B4-BE49-F238E27FC236}">
                  <a16:creationId xmlns="" xmlns:a16="http://schemas.microsoft.com/office/drawing/2014/main" id="{38A41A1A-711A-4328-8ABD-B1EC50F9ED5A}"/>
                </a:ext>
              </a:extLst>
            </p:cNvPr>
            <p:cNvSpPr/>
            <p:nvPr/>
          </p:nvSpPr>
          <p:spPr>
            <a:xfrm>
              <a:off x="8369618" y="2744924"/>
              <a:ext cx="1833228" cy="1584176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Class &amp; BB</a:t>
              </a:r>
            </a:p>
          </p:txBody>
        </p:sp>
        <p:sp>
          <p:nvSpPr>
            <p:cNvPr id="76" name="Rechteck 75">
              <a:extLst>
                <a:ext uri="{FF2B5EF4-FFF2-40B4-BE49-F238E27FC236}">
                  <a16:creationId xmlns="" xmlns:a16="http://schemas.microsoft.com/office/drawing/2014/main" id="{AD176444-2E57-47A1-AA49-6C38774E05F4}"/>
                </a:ext>
              </a:extLst>
            </p:cNvPr>
            <p:cNvSpPr/>
            <p:nvPr/>
          </p:nvSpPr>
          <p:spPr>
            <a:xfrm>
              <a:off x="6046216" y="5252421"/>
              <a:ext cx="2102012" cy="653506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class &amp; bb regression</a:t>
              </a:r>
            </a:p>
          </p:txBody>
        </p:sp>
      </p:grpSp>
      <p:grpSp>
        <p:nvGrpSpPr>
          <p:cNvPr id="73" name="Gruppieren 72">
            <a:extLst>
              <a:ext uri="{FF2B5EF4-FFF2-40B4-BE49-F238E27FC236}">
                <a16:creationId xmlns="" xmlns:a16="http://schemas.microsoft.com/office/drawing/2014/main" id="{5FD97B23-B632-4602-9E0A-E8FF70CBC9A7}"/>
              </a:ext>
            </a:extLst>
          </p:cNvPr>
          <p:cNvGrpSpPr/>
          <p:nvPr/>
        </p:nvGrpSpPr>
        <p:grpSpPr>
          <a:xfrm>
            <a:off x="914400" y="5157192"/>
            <a:ext cx="4541527" cy="453715"/>
            <a:chOff x="914400" y="5323859"/>
            <a:chExt cx="4541527" cy="453715"/>
          </a:xfrm>
        </p:grpSpPr>
        <p:sp>
          <p:nvSpPr>
            <p:cNvPr id="59" name="Rechteck 58">
              <a:extLst>
                <a:ext uri="{FF2B5EF4-FFF2-40B4-BE49-F238E27FC236}">
                  <a16:creationId xmlns="" xmlns:a16="http://schemas.microsoft.com/office/drawing/2014/main" id="{CABDF6D8-277B-406E-A4A6-FDE2D7C73E38}"/>
                </a:ext>
              </a:extLst>
            </p:cNvPr>
            <p:cNvSpPr/>
            <p:nvPr/>
          </p:nvSpPr>
          <p:spPr>
            <a:xfrm rot="5400000">
              <a:off x="1512676" y="5035494"/>
              <a:ext cx="144015" cy="134014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hteck 59">
              <a:extLst>
                <a:ext uri="{FF2B5EF4-FFF2-40B4-BE49-F238E27FC236}">
                  <a16:creationId xmlns="" xmlns:a16="http://schemas.microsoft.com/office/drawing/2014/main" id="{AFFD6341-BBD4-4E5E-B09A-28FC4712C6A8}"/>
                </a:ext>
              </a:extLst>
            </p:cNvPr>
            <p:cNvSpPr/>
            <p:nvPr/>
          </p:nvSpPr>
          <p:spPr>
            <a:xfrm rot="5400000">
              <a:off x="3129671" y="5031673"/>
              <a:ext cx="144015" cy="134014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hteck 60">
              <a:extLst>
                <a:ext uri="{FF2B5EF4-FFF2-40B4-BE49-F238E27FC236}">
                  <a16:creationId xmlns="" xmlns:a16="http://schemas.microsoft.com/office/drawing/2014/main" id="{85D5CD32-B00C-45F4-ACEC-7F34B92CBE1B}"/>
                </a:ext>
              </a:extLst>
            </p:cNvPr>
            <p:cNvSpPr/>
            <p:nvPr/>
          </p:nvSpPr>
          <p:spPr>
            <a:xfrm rot="5400000">
              <a:off x="4713846" y="5031674"/>
              <a:ext cx="144015" cy="134014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Textfeld 69">
              <a:extLst>
                <a:ext uri="{FF2B5EF4-FFF2-40B4-BE49-F238E27FC236}">
                  <a16:creationId xmlns="" xmlns:a16="http://schemas.microsoft.com/office/drawing/2014/main" id="{EA2B4EC6-8BE9-4ED3-AAE8-80949CBE5544}"/>
                </a:ext>
              </a:extLst>
            </p:cNvPr>
            <p:cNvSpPr txBox="1"/>
            <p:nvPr/>
          </p:nvSpPr>
          <p:spPr>
            <a:xfrm>
              <a:off x="914400" y="5323859"/>
              <a:ext cx="134014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convolution</a:t>
              </a:r>
            </a:p>
          </p:txBody>
        </p:sp>
        <p:sp>
          <p:nvSpPr>
            <p:cNvPr id="71" name="Textfeld 70">
              <a:extLst>
                <a:ext uri="{FF2B5EF4-FFF2-40B4-BE49-F238E27FC236}">
                  <a16:creationId xmlns="" xmlns:a16="http://schemas.microsoft.com/office/drawing/2014/main" id="{4AD428EE-CA10-434C-AAD0-E9AFF3055566}"/>
                </a:ext>
              </a:extLst>
            </p:cNvPr>
            <p:cNvSpPr txBox="1"/>
            <p:nvPr/>
          </p:nvSpPr>
          <p:spPr>
            <a:xfrm>
              <a:off x="2531604" y="5323859"/>
              <a:ext cx="134014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tiling</a:t>
              </a:r>
            </a:p>
          </p:txBody>
        </p:sp>
        <p:sp>
          <p:nvSpPr>
            <p:cNvPr id="72" name="Textfeld 71">
              <a:extLst>
                <a:ext uri="{FF2B5EF4-FFF2-40B4-BE49-F238E27FC236}">
                  <a16:creationId xmlns="" xmlns:a16="http://schemas.microsoft.com/office/drawing/2014/main" id="{6A10DA20-77AB-43BF-ABE1-FA284CFED0C6}"/>
                </a:ext>
              </a:extLst>
            </p:cNvPr>
            <p:cNvSpPr txBox="1"/>
            <p:nvPr/>
          </p:nvSpPr>
          <p:spPr>
            <a:xfrm>
              <a:off x="4115780" y="5323859"/>
              <a:ext cx="134014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err="1"/>
                <a:t>softmax</a:t>
              </a:r>
              <a:endParaRPr lang="en-US" sz="1600" dirty="0"/>
            </a:p>
          </p:txBody>
        </p:sp>
      </p:grpSp>
      <p:sp>
        <p:nvSpPr>
          <p:cNvPr id="75" name="Rechteck 74">
            <a:extLst>
              <a:ext uri="{FF2B5EF4-FFF2-40B4-BE49-F238E27FC236}">
                <a16:creationId xmlns="" xmlns:a16="http://schemas.microsoft.com/office/drawing/2014/main" id="{BC38426A-8FF6-48B4-8DE1-D29D2C0BFB62}"/>
              </a:ext>
            </a:extLst>
          </p:cNvPr>
          <p:cNvSpPr/>
          <p:nvPr/>
        </p:nvSpPr>
        <p:spPr>
          <a:xfrm>
            <a:off x="6059996" y="1828800"/>
            <a:ext cx="2052228" cy="3400400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feld 77">
            <a:extLst>
              <a:ext uri="{FF2B5EF4-FFF2-40B4-BE49-F238E27FC236}">
                <a16:creationId xmlns="" xmlns:a16="http://schemas.microsoft.com/office/drawing/2014/main" id="{088BE7D0-FE52-4E46-B32E-F7822CCD70ED}"/>
              </a:ext>
            </a:extLst>
          </p:cNvPr>
          <p:cNvSpPr txBox="1"/>
          <p:nvPr/>
        </p:nvSpPr>
        <p:spPr>
          <a:xfrm>
            <a:off x="9153097" y="4812126"/>
            <a:ext cx="648072" cy="26161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de-DE" sz="1100" dirty="0" err="1"/>
              <a:t>AlexNet</a:t>
            </a:r>
            <a:endParaRPr lang="de-DE" sz="1200" dirty="0"/>
          </a:p>
        </p:txBody>
      </p:sp>
      <p:sp>
        <p:nvSpPr>
          <p:cNvPr id="40" name="Textplatzhalter 10">
            <a:extLst>
              <a:ext uri="{FF2B5EF4-FFF2-40B4-BE49-F238E27FC236}">
                <a16:creationId xmlns="" xmlns:a16="http://schemas.microsoft.com/office/drawing/2014/main" id="{3DD23925-5439-476E-95B7-B2372C8F7AF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73297" y="6561138"/>
            <a:ext cx="3645405" cy="252412"/>
          </a:xfrm>
        </p:spPr>
        <p:txBody>
          <a:bodyPr/>
          <a:lstStyle/>
          <a:p>
            <a:r>
              <a:rPr lang="en-US" dirty="0"/>
              <a:t>S. Aklanoglu, J. Schuck, Y.  El </a:t>
            </a:r>
            <a:r>
              <a:rPr lang="en-US" dirty="0" err="1"/>
              <a:t>himer</a:t>
            </a:r>
            <a:r>
              <a:rPr lang="en-US" dirty="0"/>
              <a:t>, F. </a:t>
            </a:r>
            <a:r>
              <a:rPr lang="en-US" dirty="0" err="1"/>
              <a:t>Retkowski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479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="" xmlns:a16="http://schemas.microsoft.com/office/drawing/2014/main" id="{2B70D4C0-9EAE-4B16-BA03-020FE8EFE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Concept</a:t>
            </a:r>
          </a:p>
        </p:txBody>
      </p:sp>
      <p:sp>
        <p:nvSpPr>
          <p:cNvPr id="32" name="Inhaltsplatzhalter 31">
            <a:extLst>
              <a:ext uri="{FF2B5EF4-FFF2-40B4-BE49-F238E27FC236}">
                <a16:creationId xmlns="" xmlns:a16="http://schemas.microsoft.com/office/drawing/2014/main" id="{2D69E712-FAC9-44EB-9F53-D5256F3F3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/>
          <a:lstStyle/>
          <a:p>
            <a:r>
              <a:rPr lang="en-US" dirty="0"/>
              <a:t>Joint convolution depth prediction and object detection</a:t>
            </a:r>
          </a:p>
          <a:p>
            <a:r>
              <a:rPr lang="en-US" dirty="0"/>
              <a:t>Against using of </a:t>
            </a:r>
            <a:r>
              <a:rPr lang="en-US" dirty="0" err="1"/>
              <a:t>superpixels</a:t>
            </a:r>
            <a:endParaRPr lang="en-US" dirty="0"/>
          </a:p>
        </p:txBody>
      </p:sp>
      <p:sp>
        <p:nvSpPr>
          <p:cNvPr id="9" name="Textplatzhalter 8">
            <a:extLst>
              <a:ext uri="{FF2B5EF4-FFF2-40B4-BE49-F238E27FC236}">
                <a16:creationId xmlns="" xmlns:a16="http://schemas.microsoft.com/office/drawing/2014/main" id="{562657A0-DFE8-402E-B033-08FA540EC7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Learning from depth images for monocular object detection with convolutional neural networks</a:t>
            </a:r>
            <a:r>
              <a:rPr lang="de-DE" dirty="0"/>
              <a:t>, MA A. </a:t>
            </a:r>
            <a:r>
              <a:rPr lang="de-DE" dirty="0" err="1"/>
              <a:t>Lesi</a:t>
            </a:r>
            <a:endParaRPr lang="en-US" dirty="0"/>
          </a:p>
        </p:txBody>
      </p:sp>
      <p:sp>
        <p:nvSpPr>
          <p:cNvPr id="12" name="Textplatzhalter 11">
            <a:extLst>
              <a:ext uri="{FF2B5EF4-FFF2-40B4-BE49-F238E27FC236}">
                <a16:creationId xmlns="" xmlns:a16="http://schemas.microsoft.com/office/drawing/2014/main" id="{C4EA5CF7-20BF-4DB2-A18B-B5DB12110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 dirty="0"/>
          </a:p>
        </p:txBody>
      </p:sp>
      <p:sp>
        <p:nvSpPr>
          <p:cNvPr id="17" name="Textplatzhalter 16">
            <a:extLst>
              <a:ext uri="{FF2B5EF4-FFF2-40B4-BE49-F238E27FC236}">
                <a16:creationId xmlns="" xmlns:a16="http://schemas.microsoft.com/office/drawing/2014/main" id="{6FE0271B-295A-425D-A5FF-2A0A9DB4372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26.01.2018</a:t>
            </a:r>
            <a:endParaRPr lang="en-US" dirty="0"/>
          </a:p>
        </p:txBody>
      </p:sp>
      <p:grpSp>
        <p:nvGrpSpPr>
          <p:cNvPr id="73" name="Gruppieren 72">
            <a:extLst>
              <a:ext uri="{FF2B5EF4-FFF2-40B4-BE49-F238E27FC236}">
                <a16:creationId xmlns="" xmlns:a16="http://schemas.microsoft.com/office/drawing/2014/main" id="{5FD97B23-B632-4602-9E0A-E8FF70CBC9A7}"/>
              </a:ext>
            </a:extLst>
          </p:cNvPr>
          <p:cNvGrpSpPr/>
          <p:nvPr/>
        </p:nvGrpSpPr>
        <p:grpSpPr>
          <a:xfrm>
            <a:off x="914400" y="5323859"/>
            <a:ext cx="6170574" cy="453715"/>
            <a:chOff x="914400" y="5323859"/>
            <a:chExt cx="6170574" cy="453715"/>
          </a:xfrm>
        </p:grpSpPr>
        <p:sp>
          <p:nvSpPr>
            <p:cNvPr id="59" name="Rechteck 58">
              <a:extLst>
                <a:ext uri="{FF2B5EF4-FFF2-40B4-BE49-F238E27FC236}">
                  <a16:creationId xmlns="" xmlns:a16="http://schemas.microsoft.com/office/drawing/2014/main" id="{CABDF6D8-277B-406E-A4A6-FDE2D7C73E38}"/>
                </a:ext>
              </a:extLst>
            </p:cNvPr>
            <p:cNvSpPr/>
            <p:nvPr/>
          </p:nvSpPr>
          <p:spPr>
            <a:xfrm rot="5400000">
              <a:off x="1512676" y="5035494"/>
              <a:ext cx="144015" cy="134014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hteck 59">
              <a:extLst>
                <a:ext uri="{FF2B5EF4-FFF2-40B4-BE49-F238E27FC236}">
                  <a16:creationId xmlns="" xmlns:a16="http://schemas.microsoft.com/office/drawing/2014/main" id="{AFFD6341-BBD4-4E5E-B09A-28FC4712C6A8}"/>
                </a:ext>
              </a:extLst>
            </p:cNvPr>
            <p:cNvSpPr/>
            <p:nvPr/>
          </p:nvSpPr>
          <p:spPr>
            <a:xfrm rot="5400000">
              <a:off x="3129671" y="5031673"/>
              <a:ext cx="144015" cy="134014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hteck 60">
              <a:extLst>
                <a:ext uri="{FF2B5EF4-FFF2-40B4-BE49-F238E27FC236}">
                  <a16:creationId xmlns="" xmlns:a16="http://schemas.microsoft.com/office/drawing/2014/main" id="{85D5CD32-B00C-45F4-ACEC-7F34B92CBE1B}"/>
                </a:ext>
              </a:extLst>
            </p:cNvPr>
            <p:cNvSpPr/>
            <p:nvPr/>
          </p:nvSpPr>
          <p:spPr>
            <a:xfrm rot="5400000">
              <a:off x="4713846" y="5031674"/>
              <a:ext cx="144015" cy="134014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Textfeld 69">
              <a:extLst>
                <a:ext uri="{FF2B5EF4-FFF2-40B4-BE49-F238E27FC236}">
                  <a16:creationId xmlns="" xmlns:a16="http://schemas.microsoft.com/office/drawing/2014/main" id="{EA2B4EC6-8BE9-4ED3-AAE8-80949CBE5544}"/>
                </a:ext>
              </a:extLst>
            </p:cNvPr>
            <p:cNvSpPr txBox="1"/>
            <p:nvPr/>
          </p:nvSpPr>
          <p:spPr>
            <a:xfrm>
              <a:off x="914400" y="5323859"/>
              <a:ext cx="134014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fc</a:t>
              </a:r>
            </a:p>
          </p:txBody>
        </p:sp>
        <p:sp>
          <p:nvSpPr>
            <p:cNvPr id="71" name="Textfeld 70">
              <a:extLst>
                <a:ext uri="{FF2B5EF4-FFF2-40B4-BE49-F238E27FC236}">
                  <a16:creationId xmlns="" xmlns:a16="http://schemas.microsoft.com/office/drawing/2014/main" id="{4AD428EE-CA10-434C-AAD0-E9AFF3055566}"/>
                </a:ext>
              </a:extLst>
            </p:cNvPr>
            <p:cNvSpPr txBox="1"/>
            <p:nvPr/>
          </p:nvSpPr>
          <p:spPr>
            <a:xfrm>
              <a:off x="2531604" y="5323859"/>
              <a:ext cx="134014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err="1"/>
                <a:t>ReLu</a:t>
              </a:r>
              <a:endParaRPr lang="en-US" sz="1600" dirty="0"/>
            </a:p>
          </p:txBody>
        </p:sp>
        <p:sp>
          <p:nvSpPr>
            <p:cNvPr id="72" name="Textfeld 71">
              <a:extLst>
                <a:ext uri="{FF2B5EF4-FFF2-40B4-BE49-F238E27FC236}">
                  <a16:creationId xmlns="" xmlns:a16="http://schemas.microsoft.com/office/drawing/2014/main" id="{6A10DA20-77AB-43BF-ABE1-FA284CFED0C6}"/>
                </a:ext>
              </a:extLst>
            </p:cNvPr>
            <p:cNvSpPr txBox="1"/>
            <p:nvPr/>
          </p:nvSpPr>
          <p:spPr>
            <a:xfrm>
              <a:off x="4115780" y="5323859"/>
              <a:ext cx="134014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Dropout</a:t>
              </a:r>
            </a:p>
          </p:txBody>
        </p:sp>
        <p:sp>
          <p:nvSpPr>
            <p:cNvPr id="43" name="Rechteck 42">
              <a:extLst>
                <a:ext uri="{FF2B5EF4-FFF2-40B4-BE49-F238E27FC236}">
                  <a16:creationId xmlns="" xmlns:a16="http://schemas.microsoft.com/office/drawing/2014/main" id="{ECE4C806-B5A0-4AF2-967F-A9EFDD830C97}"/>
                </a:ext>
              </a:extLst>
            </p:cNvPr>
            <p:cNvSpPr/>
            <p:nvPr/>
          </p:nvSpPr>
          <p:spPr>
            <a:xfrm rot="5400000">
              <a:off x="6342893" y="5031676"/>
              <a:ext cx="144015" cy="134014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feld 43">
              <a:extLst>
                <a:ext uri="{FF2B5EF4-FFF2-40B4-BE49-F238E27FC236}">
                  <a16:creationId xmlns="" xmlns:a16="http://schemas.microsoft.com/office/drawing/2014/main" id="{A35D6227-F498-4E55-916E-E0F39B9E73CA}"/>
                </a:ext>
              </a:extLst>
            </p:cNvPr>
            <p:cNvSpPr txBox="1"/>
            <p:nvPr/>
          </p:nvSpPr>
          <p:spPr>
            <a:xfrm>
              <a:off x="5744827" y="5323861"/>
              <a:ext cx="134014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Sigmoid</a:t>
              </a:r>
            </a:p>
          </p:txBody>
        </p:sp>
      </p:grpSp>
      <p:grpSp>
        <p:nvGrpSpPr>
          <p:cNvPr id="30" name="Gruppieren 29">
            <a:extLst>
              <a:ext uri="{FF2B5EF4-FFF2-40B4-BE49-F238E27FC236}">
                <a16:creationId xmlns="" xmlns:a16="http://schemas.microsoft.com/office/drawing/2014/main" id="{6AFDC72A-FAC8-47FC-9012-C716AB6A0F76}"/>
              </a:ext>
            </a:extLst>
          </p:cNvPr>
          <p:cNvGrpSpPr/>
          <p:nvPr/>
        </p:nvGrpSpPr>
        <p:grpSpPr>
          <a:xfrm>
            <a:off x="909656" y="2494642"/>
            <a:ext cx="10209718" cy="2474319"/>
            <a:chOff x="909656" y="2206296"/>
            <a:chExt cx="10209718" cy="2474319"/>
          </a:xfrm>
        </p:grpSpPr>
        <p:sp>
          <p:nvSpPr>
            <p:cNvPr id="33" name="Rechteck 32">
              <a:extLst>
                <a:ext uri="{FF2B5EF4-FFF2-40B4-BE49-F238E27FC236}">
                  <a16:creationId xmlns="" xmlns:a16="http://schemas.microsoft.com/office/drawing/2014/main" id="{E27968E3-20D8-4AC2-B6C1-2F99C9072E4D}"/>
                </a:ext>
              </a:extLst>
            </p:cNvPr>
            <p:cNvSpPr/>
            <p:nvPr/>
          </p:nvSpPr>
          <p:spPr>
            <a:xfrm>
              <a:off x="909656" y="2206296"/>
              <a:ext cx="1833228" cy="15841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Feature Extraction</a:t>
              </a:r>
            </a:p>
          </p:txBody>
        </p:sp>
        <p:sp>
          <p:nvSpPr>
            <p:cNvPr id="42" name="Rechteck 41">
              <a:extLst>
                <a:ext uri="{FF2B5EF4-FFF2-40B4-BE49-F238E27FC236}">
                  <a16:creationId xmlns="" xmlns:a16="http://schemas.microsoft.com/office/drawing/2014/main" id="{9C0AF3E4-729E-484E-87C0-EEAAC06CF64E}"/>
                </a:ext>
              </a:extLst>
            </p:cNvPr>
            <p:cNvSpPr/>
            <p:nvPr/>
          </p:nvSpPr>
          <p:spPr>
            <a:xfrm>
              <a:off x="6523749" y="2206296"/>
              <a:ext cx="1833228" cy="15841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Feature </a:t>
              </a:r>
              <a:r>
                <a:rPr lang="en-US" dirty="0" err="1"/>
                <a:t>Classific</a:t>
              </a:r>
              <a:r>
                <a:rPr lang="en-US" dirty="0"/>
                <a:t>.</a:t>
              </a:r>
            </a:p>
          </p:txBody>
        </p:sp>
        <p:sp>
          <p:nvSpPr>
            <p:cNvPr id="46" name="Rechteck 45">
              <a:extLst>
                <a:ext uri="{FF2B5EF4-FFF2-40B4-BE49-F238E27FC236}">
                  <a16:creationId xmlns="" xmlns:a16="http://schemas.microsoft.com/office/drawing/2014/main" id="{377E089A-6F70-41AA-8F41-586C94FE04CE}"/>
                </a:ext>
              </a:extLst>
            </p:cNvPr>
            <p:cNvSpPr/>
            <p:nvPr/>
          </p:nvSpPr>
          <p:spPr>
            <a:xfrm>
              <a:off x="3250763" y="3335751"/>
              <a:ext cx="144015" cy="134014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Rechteck 47">
              <a:extLst>
                <a:ext uri="{FF2B5EF4-FFF2-40B4-BE49-F238E27FC236}">
                  <a16:creationId xmlns="" xmlns:a16="http://schemas.microsoft.com/office/drawing/2014/main" id="{E54EDC41-F570-4990-8C6E-CF976F237953}"/>
                </a:ext>
              </a:extLst>
            </p:cNvPr>
            <p:cNvSpPr/>
            <p:nvPr/>
          </p:nvSpPr>
          <p:spPr>
            <a:xfrm>
              <a:off x="3901900" y="3335751"/>
              <a:ext cx="144015" cy="134014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hteck 49">
              <a:extLst>
                <a:ext uri="{FF2B5EF4-FFF2-40B4-BE49-F238E27FC236}">
                  <a16:creationId xmlns="" xmlns:a16="http://schemas.microsoft.com/office/drawing/2014/main" id="{9F1D8EF9-611A-40D3-84DA-B88A08221861}"/>
                </a:ext>
              </a:extLst>
            </p:cNvPr>
            <p:cNvSpPr/>
            <p:nvPr/>
          </p:nvSpPr>
          <p:spPr>
            <a:xfrm>
              <a:off x="4555250" y="3335751"/>
              <a:ext cx="144015" cy="134014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Gerade Verbindung mit Pfeil 50">
              <a:extLst>
                <a:ext uri="{FF2B5EF4-FFF2-40B4-BE49-F238E27FC236}">
                  <a16:creationId xmlns="" xmlns:a16="http://schemas.microsoft.com/office/drawing/2014/main" id="{92140942-798E-4EC5-A006-80578111E11B}"/>
                </a:ext>
              </a:extLst>
            </p:cNvPr>
            <p:cNvCxnSpPr>
              <a:stCxn id="33" idx="3"/>
              <a:endCxn id="42" idx="1"/>
            </p:cNvCxnSpPr>
            <p:nvPr/>
          </p:nvCxnSpPr>
          <p:spPr>
            <a:xfrm>
              <a:off x="2742884" y="2998384"/>
              <a:ext cx="3780865" cy="0"/>
            </a:xfrm>
            <a:prstGeom prst="straightConnector1">
              <a:avLst/>
            </a:prstGeom>
            <a:ln w="571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Gerade Verbindung mit Pfeil 54">
              <a:extLst>
                <a:ext uri="{FF2B5EF4-FFF2-40B4-BE49-F238E27FC236}">
                  <a16:creationId xmlns="" xmlns:a16="http://schemas.microsoft.com/office/drawing/2014/main" id="{82D6F32B-496C-4661-AEC9-D1B6C477A51B}"/>
                </a:ext>
              </a:extLst>
            </p:cNvPr>
            <p:cNvCxnSpPr>
              <a:cxnSpLocks/>
            </p:cNvCxnSpPr>
            <p:nvPr/>
          </p:nvCxnSpPr>
          <p:spPr>
            <a:xfrm>
              <a:off x="2728705" y="3575369"/>
              <a:ext cx="522058" cy="0"/>
            </a:xfrm>
            <a:prstGeom prst="straightConnector1">
              <a:avLst/>
            </a:prstGeom>
            <a:ln w="571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Gerade Verbindung mit Pfeil 62">
              <a:extLst>
                <a:ext uri="{FF2B5EF4-FFF2-40B4-BE49-F238E27FC236}">
                  <a16:creationId xmlns="" xmlns:a16="http://schemas.microsoft.com/office/drawing/2014/main" id="{9A78AC82-23A0-42F5-9776-D4333581959C}"/>
                </a:ext>
              </a:extLst>
            </p:cNvPr>
            <p:cNvCxnSpPr>
              <a:cxnSpLocks/>
            </p:cNvCxnSpPr>
            <p:nvPr/>
          </p:nvCxnSpPr>
          <p:spPr>
            <a:xfrm>
              <a:off x="3394778" y="3575369"/>
              <a:ext cx="522058" cy="0"/>
            </a:xfrm>
            <a:prstGeom prst="straightConnector1">
              <a:avLst/>
            </a:prstGeom>
            <a:ln w="571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Gerade Verbindung mit Pfeil 63">
              <a:extLst>
                <a:ext uri="{FF2B5EF4-FFF2-40B4-BE49-F238E27FC236}">
                  <a16:creationId xmlns="" xmlns:a16="http://schemas.microsoft.com/office/drawing/2014/main" id="{23402736-BD6B-4BB0-8B07-A301F2EDF60C}"/>
                </a:ext>
              </a:extLst>
            </p:cNvPr>
            <p:cNvCxnSpPr>
              <a:cxnSpLocks/>
            </p:cNvCxnSpPr>
            <p:nvPr/>
          </p:nvCxnSpPr>
          <p:spPr>
            <a:xfrm>
              <a:off x="4045914" y="3575369"/>
              <a:ext cx="522058" cy="0"/>
            </a:xfrm>
            <a:prstGeom prst="straightConnector1">
              <a:avLst/>
            </a:prstGeom>
            <a:ln w="571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Gerade Verbindung mit Pfeil 64">
              <a:extLst>
                <a:ext uri="{FF2B5EF4-FFF2-40B4-BE49-F238E27FC236}">
                  <a16:creationId xmlns="" xmlns:a16="http://schemas.microsoft.com/office/drawing/2014/main" id="{B7A6931C-1E52-48A7-992C-307F38691FF6}"/>
                </a:ext>
              </a:extLst>
            </p:cNvPr>
            <p:cNvCxnSpPr>
              <a:cxnSpLocks/>
              <a:stCxn id="42" idx="3"/>
              <a:endCxn id="68" idx="1"/>
            </p:cNvCxnSpPr>
            <p:nvPr/>
          </p:nvCxnSpPr>
          <p:spPr>
            <a:xfrm>
              <a:off x="8356977" y="2998384"/>
              <a:ext cx="929169" cy="0"/>
            </a:xfrm>
            <a:prstGeom prst="straightConnector1">
              <a:avLst/>
            </a:prstGeom>
            <a:ln w="571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Gerade Verbindung mit Pfeil 65">
              <a:extLst>
                <a:ext uri="{FF2B5EF4-FFF2-40B4-BE49-F238E27FC236}">
                  <a16:creationId xmlns="" xmlns:a16="http://schemas.microsoft.com/office/drawing/2014/main" id="{417AC602-0AA5-4200-B1FC-CDDD024D0B50}"/>
                </a:ext>
              </a:extLst>
            </p:cNvPr>
            <p:cNvCxnSpPr>
              <a:cxnSpLocks/>
            </p:cNvCxnSpPr>
            <p:nvPr/>
          </p:nvCxnSpPr>
          <p:spPr>
            <a:xfrm>
              <a:off x="4699265" y="3575369"/>
              <a:ext cx="522058" cy="0"/>
            </a:xfrm>
            <a:prstGeom prst="straightConnector1">
              <a:avLst/>
            </a:prstGeom>
            <a:ln w="571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Rechteck 67">
              <a:extLst>
                <a:ext uri="{FF2B5EF4-FFF2-40B4-BE49-F238E27FC236}">
                  <a16:creationId xmlns="" xmlns:a16="http://schemas.microsoft.com/office/drawing/2014/main" id="{38A41A1A-711A-4328-8ABD-B1EC50F9ED5A}"/>
                </a:ext>
              </a:extLst>
            </p:cNvPr>
            <p:cNvSpPr/>
            <p:nvPr/>
          </p:nvSpPr>
          <p:spPr>
            <a:xfrm>
              <a:off x="9286146" y="2206296"/>
              <a:ext cx="1833228" cy="1584176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Class &amp; BB Regression</a:t>
              </a:r>
            </a:p>
          </p:txBody>
        </p:sp>
        <p:sp>
          <p:nvSpPr>
            <p:cNvPr id="79" name="Rechteck 78">
              <a:extLst>
                <a:ext uri="{FF2B5EF4-FFF2-40B4-BE49-F238E27FC236}">
                  <a16:creationId xmlns="" xmlns:a16="http://schemas.microsoft.com/office/drawing/2014/main" id="{E43416C0-2225-4B35-A3DC-5C4CC7F9C1F4}"/>
                </a:ext>
              </a:extLst>
            </p:cNvPr>
            <p:cNvSpPr/>
            <p:nvPr/>
          </p:nvSpPr>
          <p:spPr>
            <a:xfrm>
              <a:off x="5857227" y="3335751"/>
              <a:ext cx="144015" cy="134014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80" name="Gerade Verbindung mit Pfeil 79">
              <a:extLst>
                <a:ext uri="{FF2B5EF4-FFF2-40B4-BE49-F238E27FC236}">
                  <a16:creationId xmlns="" xmlns:a16="http://schemas.microsoft.com/office/drawing/2014/main" id="{1C05F20C-5D04-4179-A24F-D99D3E6322B6}"/>
                </a:ext>
              </a:extLst>
            </p:cNvPr>
            <p:cNvCxnSpPr>
              <a:cxnSpLocks/>
            </p:cNvCxnSpPr>
            <p:nvPr/>
          </p:nvCxnSpPr>
          <p:spPr>
            <a:xfrm>
              <a:off x="5352615" y="3575369"/>
              <a:ext cx="522058" cy="0"/>
            </a:xfrm>
            <a:prstGeom prst="straightConnector1">
              <a:avLst/>
            </a:prstGeom>
            <a:ln w="571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Rechteck 77">
              <a:extLst>
                <a:ext uri="{FF2B5EF4-FFF2-40B4-BE49-F238E27FC236}">
                  <a16:creationId xmlns="" xmlns:a16="http://schemas.microsoft.com/office/drawing/2014/main" id="{6EF4F31F-CCC4-437A-947B-FFBD1E5C19ED}"/>
                </a:ext>
              </a:extLst>
            </p:cNvPr>
            <p:cNvSpPr/>
            <p:nvPr/>
          </p:nvSpPr>
          <p:spPr>
            <a:xfrm>
              <a:off x="5208600" y="3340469"/>
              <a:ext cx="144015" cy="134014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2" name="Gerade Verbindung mit Pfeil 81">
              <a:extLst>
                <a:ext uri="{FF2B5EF4-FFF2-40B4-BE49-F238E27FC236}">
                  <a16:creationId xmlns="" xmlns:a16="http://schemas.microsoft.com/office/drawing/2014/main" id="{09F728AE-AFCC-4F87-82E9-4E5CBE3C329F}"/>
                </a:ext>
              </a:extLst>
            </p:cNvPr>
            <p:cNvCxnSpPr>
              <a:cxnSpLocks/>
            </p:cNvCxnSpPr>
            <p:nvPr/>
          </p:nvCxnSpPr>
          <p:spPr>
            <a:xfrm>
              <a:off x="6001242" y="3575369"/>
              <a:ext cx="522058" cy="0"/>
            </a:xfrm>
            <a:prstGeom prst="straightConnector1">
              <a:avLst/>
            </a:prstGeom>
            <a:ln w="5715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Textfeld 82">
            <a:extLst>
              <a:ext uri="{FF2B5EF4-FFF2-40B4-BE49-F238E27FC236}">
                <a16:creationId xmlns="" xmlns:a16="http://schemas.microsoft.com/office/drawing/2014/main" id="{99FDE559-27BD-49AB-B8D6-ADBFAEC59673}"/>
              </a:ext>
            </a:extLst>
          </p:cNvPr>
          <p:cNvSpPr txBox="1"/>
          <p:nvPr/>
        </p:nvSpPr>
        <p:spPr>
          <a:xfrm>
            <a:off x="1084727" y="4097265"/>
            <a:ext cx="13401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600x400x3</a:t>
            </a:r>
          </a:p>
        </p:txBody>
      </p:sp>
      <p:sp>
        <p:nvSpPr>
          <p:cNvPr id="37" name="Textplatzhalter 10">
            <a:extLst>
              <a:ext uri="{FF2B5EF4-FFF2-40B4-BE49-F238E27FC236}">
                <a16:creationId xmlns="" xmlns:a16="http://schemas.microsoft.com/office/drawing/2014/main" id="{C3B6E0A4-F840-4791-98A2-9C1EEA0147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73297" y="6561138"/>
            <a:ext cx="3645405" cy="252412"/>
          </a:xfrm>
        </p:spPr>
        <p:txBody>
          <a:bodyPr/>
          <a:lstStyle/>
          <a:p>
            <a:r>
              <a:rPr lang="en-US" dirty="0"/>
              <a:t>S. Aklanoglu, J. Schuck, Y.  El </a:t>
            </a:r>
            <a:r>
              <a:rPr lang="en-US" dirty="0" err="1"/>
              <a:t>himer</a:t>
            </a:r>
            <a:r>
              <a:rPr lang="en-US" dirty="0"/>
              <a:t>, F. </a:t>
            </a:r>
            <a:r>
              <a:rPr lang="en-US" dirty="0" err="1"/>
              <a:t>Retkowski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462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="" xmlns:a16="http://schemas.microsoft.com/office/drawing/2014/main" id="{2B70D4C0-9EAE-4B16-BA03-020FE8EFE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Concept</a:t>
            </a:r>
          </a:p>
        </p:txBody>
      </p:sp>
      <p:sp>
        <p:nvSpPr>
          <p:cNvPr id="32" name="Inhaltsplatzhalter 31">
            <a:extLst>
              <a:ext uri="{FF2B5EF4-FFF2-40B4-BE49-F238E27FC236}">
                <a16:creationId xmlns="" xmlns:a16="http://schemas.microsoft.com/office/drawing/2014/main" id="{2D69E712-FAC9-44EB-9F53-D5256F3F3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/>
          <a:lstStyle/>
          <a:p>
            <a:r>
              <a:rPr lang="de-DE" dirty="0"/>
              <a:t>C</a:t>
            </a:r>
            <a:r>
              <a:rPr lang="en-US" dirty="0" err="1"/>
              <a:t>urrent</a:t>
            </a:r>
            <a:r>
              <a:rPr lang="en-US" dirty="0"/>
              <a:t> State:</a:t>
            </a:r>
          </a:p>
          <a:p>
            <a:pPr lvl="1"/>
            <a:r>
              <a:rPr lang="de-DE" dirty="0" err="1"/>
              <a:t>Caffe</a:t>
            </a:r>
            <a:r>
              <a:rPr lang="de-DE" dirty="0"/>
              <a:t> </a:t>
            </a:r>
            <a:r>
              <a:rPr lang="de-DE" dirty="0" err="1"/>
              <a:t>running</a:t>
            </a:r>
            <a:endParaRPr lang="de-DE" dirty="0"/>
          </a:p>
          <a:p>
            <a:pPr lvl="1"/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&amp; </a:t>
            </a:r>
            <a:r>
              <a:rPr lang="de-DE" dirty="0" err="1"/>
              <a:t>augmentation</a:t>
            </a:r>
            <a:endParaRPr lang="de-DE" dirty="0"/>
          </a:p>
          <a:p>
            <a:pPr lvl="1"/>
            <a:r>
              <a:rPr lang="de-DE" dirty="0"/>
              <a:t>LMDB </a:t>
            </a:r>
            <a:r>
              <a:rPr lang="de-DE" dirty="0" err="1"/>
              <a:t>creation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First </a:t>
            </a:r>
            <a:r>
              <a:rPr lang="de-DE" dirty="0" err="1"/>
              <a:t>training</a:t>
            </a:r>
            <a:r>
              <a:rPr lang="de-DE" dirty="0"/>
              <a:t> on KITTI</a:t>
            </a:r>
          </a:p>
          <a:p>
            <a:pPr lvl="1"/>
            <a:r>
              <a:rPr lang="de-DE" dirty="0"/>
              <a:t>Evaluation </a:t>
            </a:r>
            <a:r>
              <a:rPr lang="de-DE" dirty="0" err="1"/>
              <a:t>routines</a:t>
            </a:r>
            <a:endParaRPr lang="de-DE" dirty="0"/>
          </a:p>
          <a:p>
            <a:pPr marL="228594" lvl="1" indent="0">
              <a:buNone/>
            </a:pPr>
            <a:endParaRPr lang="de-DE" dirty="0"/>
          </a:p>
          <a:p>
            <a:pPr lvl="1"/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M. Weber and A. </a:t>
            </a:r>
            <a:r>
              <a:rPr lang="de-DE" dirty="0" err="1"/>
              <a:t>Lesi</a:t>
            </a:r>
            <a:endParaRPr lang="de-DE" dirty="0"/>
          </a:p>
          <a:p>
            <a:pPr lvl="1"/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modifications</a:t>
            </a:r>
            <a:r>
              <a:rPr lang="de-DE" dirty="0"/>
              <a:t> on </a:t>
            </a:r>
            <a:r>
              <a:rPr lang="de-DE" dirty="0" err="1"/>
              <a:t>framework</a:t>
            </a:r>
            <a:r>
              <a:rPr lang="de-DE" dirty="0"/>
              <a:t> </a:t>
            </a:r>
            <a:r>
              <a:rPr lang="de-DE" dirty="0" err="1"/>
              <a:t>planned</a:t>
            </a:r>
            <a:endParaRPr lang="de-DE" dirty="0"/>
          </a:p>
          <a:p>
            <a:pPr lvl="1"/>
            <a:r>
              <a:rPr lang="de-DE" dirty="0" err="1"/>
              <a:t>Inference</a:t>
            </a:r>
            <a:r>
              <a:rPr lang="de-DE" dirty="0"/>
              <a:t> Speed: 20 – 45 </a:t>
            </a:r>
            <a:r>
              <a:rPr lang="de-DE" dirty="0" err="1"/>
              <a:t>ms</a:t>
            </a:r>
            <a:endParaRPr lang="de-DE" dirty="0"/>
          </a:p>
          <a:p>
            <a:pPr marL="228594" lvl="1" indent="0">
              <a:buNone/>
            </a:pPr>
            <a:endParaRPr lang="en-US" dirty="0"/>
          </a:p>
        </p:txBody>
      </p:sp>
      <p:sp>
        <p:nvSpPr>
          <p:cNvPr id="9" name="Textplatzhalter 8">
            <a:extLst>
              <a:ext uri="{FF2B5EF4-FFF2-40B4-BE49-F238E27FC236}">
                <a16:creationId xmlns="" xmlns:a16="http://schemas.microsoft.com/office/drawing/2014/main" id="{562657A0-DFE8-402E-B033-08FA540EC7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Learning from depth images for monocular object detection with convolutional neural networks</a:t>
            </a:r>
            <a:r>
              <a:rPr lang="de-DE" dirty="0"/>
              <a:t>, MA A. </a:t>
            </a:r>
            <a:r>
              <a:rPr lang="de-DE" dirty="0" err="1"/>
              <a:t>Lesi</a:t>
            </a:r>
            <a:endParaRPr lang="en-US" dirty="0"/>
          </a:p>
        </p:txBody>
      </p:sp>
      <p:sp>
        <p:nvSpPr>
          <p:cNvPr id="12" name="Textplatzhalter 11">
            <a:extLst>
              <a:ext uri="{FF2B5EF4-FFF2-40B4-BE49-F238E27FC236}">
                <a16:creationId xmlns="" xmlns:a16="http://schemas.microsoft.com/office/drawing/2014/main" id="{C4EA5CF7-20BF-4DB2-A18B-B5DB12110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 dirty="0"/>
          </a:p>
        </p:txBody>
      </p:sp>
      <p:sp>
        <p:nvSpPr>
          <p:cNvPr id="17" name="Textplatzhalter 16">
            <a:extLst>
              <a:ext uri="{FF2B5EF4-FFF2-40B4-BE49-F238E27FC236}">
                <a16:creationId xmlns="" xmlns:a16="http://schemas.microsoft.com/office/drawing/2014/main" id="{6FE0271B-295A-425D-A5FF-2A0A9DB4372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26.01.2018</a:t>
            </a:r>
            <a:endParaRPr lang="en-US" dirty="0"/>
          </a:p>
        </p:txBody>
      </p:sp>
      <p:pic>
        <p:nvPicPr>
          <p:cNvPr id="3" name="Grafik 2">
            <a:extLst>
              <a:ext uri="{FF2B5EF4-FFF2-40B4-BE49-F238E27FC236}">
                <a16:creationId xmlns="" xmlns:a16="http://schemas.microsoft.com/office/drawing/2014/main" id="{A1452FAE-DD33-4A25-A9E3-BF251F663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439" y="1916832"/>
            <a:ext cx="231789" cy="23178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="" xmlns:a16="http://schemas.microsoft.com/office/drawing/2014/main" id="{E50FC851-CA33-414A-92B1-EC19AC110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439" y="3104964"/>
            <a:ext cx="231789" cy="231789"/>
          </a:xfrm>
          <a:prstGeom prst="rect">
            <a:avLst/>
          </a:prstGeom>
        </p:spPr>
      </p:pic>
      <p:pic>
        <p:nvPicPr>
          <p:cNvPr id="38" name="Grafik 37">
            <a:extLst>
              <a:ext uri="{FF2B5EF4-FFF2-40B4-BE49-F238E27FC236}">
                <a16:creationId xmlns="" xmlns:a16="http://schemas.microsoft.com/office/drawing/2014/main" id="{746480AE-6F37-4657-9973-944CB602F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439" y="2333115"/>
            <a:ext cx="231789" cy="231789"/>
          </a:xfrm>
          <a:prstGeom prst="rect">
            <a:avLst/>
          </a:prstGeom>
        </p:spPr>
      </p:pic>
      <p:pic>
        <p:nvPicPr>
          <p:cNvPr id="39" name="Grafik 38">
            <a:extLst>
              <a:ext uri="{FF2B5EF4-FFF2-40B4-BE49-F238E27FC236}">
                <a16:creationId xmlns="" xmlns:a16="http://schemas.microsoft.com/office/drawing/2014/main" id="{F40B30BE-9FB4-4C2F-BA9D-D4D81175A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439" y="2714027"/>
            <a:ext cx="231789" cy="231789"/>
          </a:xfrm>
          <a:prstGeom prst="rect">
            <a:avLst/>
          </a:prstGeom>
        </p:spPr>
      </p:pic>
      <p:pic>
        <p:nvPicPr>
          <p:cNvPr id="40" name="Grafik 39">
            <a:extLst>
              <a:ext uri="{FF2B5EF4-FFF2-40B4-BE49-F238E27FC236}">
                <a16:creationId xmlns="" xmlns:a16="http://schemas.microsoft.com/office/drawing/2014/main" id="{12ACE570-06CF-4378-92C5-5AE1444C7C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439" y="3503777"/>
            <a:ext cx="231789" cy="231789"/>
          </a:xfrm>
          <a:prstGeom prst="rect">
            <a:avLst/>
          </a:prstGeom>
        </p:spPr>
      </p:pic>
      <p:grpSp>
        <p:nvGrpSpPr>
          <p:cNvPr id="19" name="Gruppieren 18">
            <a:extLst>
              <a:ext uri="{FF2B5EF4-FFF2-40B4-BE49-F238E27FC236}">
                <a16:creationId xmlns="" xmlns:a16="http://schemas.microsoft.com/office/drawing/2014/main" id="{052C499B-D6DC-44DA-ABC8-A17361B2EAE4}"/>
              </a:ext>
            </a:extLst>
          </p:cNvPr>
          <p:cNvGrpSpPr/>
          <p:nvPr/>
        </p:nvGrpSpPr>
        <p:grpSpPr>
          <a:xfrm>
            <a:off x="1055439" y="4293096"/>
            <a:ext cx="231789" cy="231789"/>
            <a:chOff x="1739516" y="4869160"/>
            <a:chExt cx="432048" cy="432048"/>
          </a:xfrm>
        </p:grpSpPr>
        <p:sp>
          <p:nvSpPr>
            <p:cNvPr id="10" name="Ellipse 9">
              <a:extLst>
                <a:ext uri="{FF2B5EF4-FFF2-40B4-BE49-F238E27FC236}">
                  <a16:creationId xmlns="" xmlns:a16="http://schemas.microsoft.com/office/drawing/2014/main" id="{D8A304C4-4AD6-4813-97CE-B68107516A81}"/>
                </a:ext>
              </a:extLst>
            </p:cNvPr>
            <p:cNvSpPr/>
            <p:nvPr/>
          </p:nvSpPr>
          <p:spPr>
            <a:xfrm>
              <a:off x="1739516" y="4869160"/>
              <a:ext cx="432048" cy="4320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Gerade Verbindung mit Pfeil 15">
              <a:extLst>
                <a:ext uri="{FF2B5EF4-FFF2-40B4-BE49-F238E27FC236}">
                  <a16:creationId xmlns="" xmlns:a16="http://schemas.microsoft.com/office/drawing/2014/main" id="{F4F7A25D-DE44-4334-8B90-5F715BD80793}"/>
                </a:ext>
              </a:extLst>
            </p:cNvPr>
            <p:cNvCxnSpPr>
              <a:cxnSpLocks/>
            </p:cNvCxnSpPr>
            <p:nvPr/>
          </p:nvCxnSpPr>
          <p:spPr>
            <a:xfrm>
              <a:off x="1838256" y="5085184"/>
              <a:ext cx="252028" cy="0"/>
            </a:xfrm>
            <a:prstGeom prst="straightConnector1">
              <a:avLst/>
            </a:prstGeom>
            <a:ln w="12700" cap="rnd">
              <a:solidFill>
                <a:schemeClr val="bg1"/>
              </a:solidFill>
              <a:headEnd type="none" w="med" len="med"/>
              <a:tailEnd type="arrow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2" name="Gruppieren 51">
            <a:extLst>
              <a:ext uri="{FF2B5EF4-FFF2-40B4-BE49-F238E27FC236}">
                <a16:creationId xmlns="" xmlns:a16="http://schemas.microsoft.com/office/drawing/2014/main" id="{751C4489-A28F-4846-B495-4BC70D2FBF6A}"/>
              </a:ext>
            </a:extLst>
          </p:cNvPr>
          <p:cNvGrpSpPr/>
          <p:nvPr/>
        </p:nvGrpSpPr>
        <p:grpSpPr>
          <a:xfrm>
            <a:off x="1055439" y="4689140"/>
            <a:ext cx="231789" cy="231789"/>
            <a:chOff x="1739516" y="4869160"/>
            <a:chExt cx="432048" cy="432048"/>
          </a:xfrm>
        </p:grpSpPr>
        <p:sp>
          <p:nvSpPr>
            <p:cNvPr id="53" name="Ellipse 52">
              <a:extLst>
                <a:ext uri="{FF2B5EF4-FFF2-40B4-BE49-F238E27FC236}">
                  <a16:creationId xmlns="" xmlns:a16="http://schemas.microsoft.com/office/drawing/2014/main" id="{F31252E5-62C6-46F8-820D-F2F0E7C9CB19}"/>
                </a:ext>
              </a:extLst>
            </p:cNvPr>
            <p:cNvSpPr/>
            <p:nvPr/>
          </p:nvSpPr>
          <p:spPr>
            <a:xfrm>
              <a:off x="1739516" y="4869160"/>
              <a:ext cx="432048" cy="4320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Gerade Verbindung mit Pfeil 53">
              <a:extLst>
                <a:ext uri="{FF2B5EF4-FFF2-40B4-BE49-F238E27FC236}">
                  <a16:creationId xmlns="" xmlns:a16="http://schemas.microsoft.com/office/drawing/2014/main" id="{0BB996C8-381F-45AC-B57B-B5A5DF836E01}"/>
                </a:ext>
              </a:extLst>
            </p:cNvPr>
            <p:cNvCxnSpPr>
              <a:cxnSpLocks/>
            </p:cNvCxnSpPr>
            <p:nvPr/>
          </p:nvCxnSpPr>
          <p:spPr>
            <a:xfrm>
              <a:off x="1838256" y="5085184"/>
              <a:ext cx="252028" cy="0"/>
            </a:xfrm>
            <a:prstGeom prst="straightConnector1">
              <a:avLst/>
            </a:prstGeom>
            <a:ln w="12700" cap="rnd">
              <a:solidFill>
                <a:schemeClr val="bg1"/>
              </a:solidFill>
              <a:headEnd type="none" w="med" len="med"/>
              <a:tailEnd type="arrow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21" name="Grafik 20">
            <a:extLst>
              <a:ext uri="{FF2B5EF4-FFF2-40B4-BE49-F238E27FC236}">
                <a16:creationId xmlns="" xmlns:a16="http://schemas.microsoft.com/office/drawing/2014/main" id="{292BF0D6-3714-4450-B902-9761F62D48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9" t="32021" r="-189" b="31382"/>
          <a:stretch/>
        </p:blipFill>
        <p:spPr>
          <a:xfrm>
            <a:off x="7788188" y="1554485"/>
            <a:ext cx="1980219" cy="724694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="" xmlns:a16="http://schemas.microsoft.com/office/drawing/2014/main" id="{B4E59F36-558F-4D1A-B5CE-E0389F3BF9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2331" y="2391749"/>
            <a:ext cx="3230824" cy="3575529"/>
          </a:xfrm>
          <a:prstGeom prst="rect">
            <a:avLst/>
          </a:prstGeom>
        </p:spPr>
      </p:pic>
      <p:sp>
        <p:nvSpPr>
          <p:cNvPr id="23" name="Textplatzhalter 10">
            <a:extLst>
              <a:ext uri="{FF2B5EF4-FFF2-40B4-BE49-F238E27FC236}">
                <a16:creationId xmlns="" xmlns:a16="http://schemas.microsoft.com/office/drawing/2014/main" id="{4F59DAEC-6843-4ECB-907C-FEAD248C6E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73297" y="6561138"/>
            <a:ext cx="3645405" cy="252412"/>
          </a:xfrm>
        </p:spPr>
        <p:txBody>
          <a:bodyPr/>
          <a:lstStyle/>
          <a:p>
            <a:r>
              <a:rPr lang="en-US" dirty="0"/>
              <a:t>S. Aklanoglu, J. Schuck, Y.  El </a:t>
            </a:r>
            <a:r>
              <a:rPr lang="en-US" dirty="0" err="1"/>
              <a:t>himer</a:t>
            </a:r>
            <a:r>
              <a:rPr lang="en-US" dirty="0"/>
              <a:t>, F. </a:t>
            </a:r>
            <a:r>
              <a:rPr lang="en-US" dirty="0" err="1"/>
              <a:t>Retkowski</a:t>
            </a:r>
            <a:endParaRPr lang="en-US" dirty="0"/>
          </a:p>
        </p:txBody>
      </p:sp>
      <p:grpSp>
        <p:nvGrpSpPr>
          <p:cNvPr id="24" name="Gruppieren 23">
            <a:extLst>
              <a:ext uri="{FF2B5EF4-FFF2-40B4-BE49-F238E27FC236}">
                <a16:creationId xmlns="" xmlns:a16="http://schemas.microsoft.com/office/drawing/2014/main" id="{99A72BB6-E77C-40B4-A33D-61914B49CB76}"/>
              </a:ext>
            </a:extLst>
          </p:cNvPr>
          <p:cNvGrpSpPr/>
          <p:nvPr/>
        </p:nvGrpSpPr>
        <p:grpSpPr>
          <a:xfrm>
            <a:off x="1055439" y="5082415"/>
            <a:ext cx="231789" cy="231789"/>
            <a:chOff x="1739516" y="4869160"/>
            <a:chExt cx="432048" cy="432048"/>
          </a:xfrm>
        </p:grpSpPr>
        <p:sp>
          <p:nvSpPr>
            <p:cNvPr id="25" name="Ellipse 24">
              <a:extLst>
                <a:ext uri="{FF2B5EF4-FFF2-40B4-BE49-F238E27FC236}">
                  <a16:creationId xmlns="" xmlns:a16="http://schemas.microsoft.com/office/drawing/2014/main" id="{AFBC26C6-756B-4D01-9D9D-5ECFA7CFE2A2}"/>
                </a:ext>
              </a:extLst>
            </p:cNvPr>
            <p:cNvSpPr/>
            <p:nvPr/>
          </p:nvSpPr>
          <p:spPr>
            <a:xfrm>
              <a:off x="1739516" y="4869160"/>
              <a:ext cx="432048" cy="4320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Gerade Verbindung mit Pfeil 25">
              <a:extLst>
                <a:ext uri="{FF2B5EF4-FFF2-40B4-BE49-F238E27FC236}">
                  <a16:creationId xmlns="" xmlns:a16="http://schemas.microsoft.com/office/drawing/2014/main" id="{FE342116-D3BE-4867-ADD0-08107DCC4B79}"/>
                </a:ext>
              </a:extLst>
            </p:cNvPr>
            <p:cNvCxnSpPr>
              <a:cxnSpLocks/>
            </p:cNvCxnSpPr>
            <p:nvPr/>
          </p:nvCxnSpPr>
          <p:spPr>
            <a:xfrm>
              <a:off x="1838256" y="5085184"/>
              <a:ext cx="252028" cy="0"/>
            </a:xfrm>
            <a:prstGeom prst="straightConnector1">
              <a:avLst/>
            </a:prstGeom>
            <a:ln w="12700" cap="rnd">
              <a:solidFill>
                <a:schemeClr val="bg1"/>
              </a:solidFill>
              <a:headEnd type="none" w="med" len="med"/>
              <a:tailEnd type="arrow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19722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="" xmlns:a16="http://schemas.microsoft.com/office/drawing/2014/main" id="{2B70D4C0-9EAE-4B16-BA03-020FE8EFE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Concept</a:t>
            </a:r>
          </a:p>
        </p:txBody>
      </p:sp>
      <p:sp>
        <p:nvSpPr>
          <p:cNvPr id="32" name="Inhaltsplatzhalter 31">
            <a:extLst>
              <a:ext uri="{FF2B5EF4-FFF2-40B4-BE49-F238E27FC236}">
                <a16:creationId xmlns="" xmlns:a16="http://schemas.microsoft.com/office/drawing/2014/main" id="{2D69E712-FAC9-44EB-9F53-D5256F3F3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Stages: </a:t>
            </a:r>
            <a:r>
              <a:rPr lang="en-US" dirty="0" err="1"/>
              <a:t>DeconvNet</a:t>
            </a:r>
            <a:r>
              <a:rPr lang="en-US" dirty="0"/>
              <a:t> </a:t>
            </a:r>
            <a:r>
              <a:rPr lang="en-US" dirty="0" smtClean="0"/>
              <a:t>for </a:t>
            </a:r>
            <a:r>
              <a:rPr lang="en-US" dirty="0"/>
              <a:t>depth prediction + SSD detector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="" xmlns:a16="http://schemas.microsoft.com/office/drawing/2014/main" id="{562657A0-DFE8-402E-B033-08FA540EC7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Deeper Depth Prediction with Fully Convolutional Residual Networks</a:t>
            </a:r>
            <a:r>
              <a:rPr lang="de-DE" dirty="0"/>
              <a:t>, </a:t>
            </a:r>
            <a:r>
              <a:rPr lang="de-DE" dirty="0" err="1"/>
              <a:t>Laina</a:t>
            </a:r>
            <a:r>
              <a:rPr lang="de-DE" dirty="0"/>
              <a:t> et al.</a:t>
            </a:r>
          </a:p>
          <a:p>
            <a:r>
              <a:rPr lang="en-US" dirty="0"/>
              <a:t>+        SSD: Single Shot </a:t>
            </a:r>
            <a:r>
              <a:rPr lang="en-US" dirty="0" err="1"/>
              <a:t>MultiBox</a:t>
            </a:r>
            <a:r>
              <a:rPr lang="en-US" dirty="0"/>
              <a:t> Detector, Liu et al.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="" xmlns:a16="http://schemas.microsoft.com/office/drawing/2014/main" id="{C4EA5CF7-20BF-4DB2-A18B-B5DB12110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 dirty="0"/>
          </a:p>
        </p:txBody>
      </p:sp>
      <p:sp>
        <p:nvSpPr>
          <p:cNvPr id="17" name="Textplatzhalter 16">
            <a:extLst>
              <a:ext uri="{FF2B5EF4-FFF2-40B4-BE49-F238E27FC236}">
                <a16:creationId xmlns="" xmlns:a16="http://schemas.microsoft.com/office/drawing/2014/main" id="{6FE0271B-295A-425D-A5FF-2A0A9DB4372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26.01.2018</a:t>
            </a:r>
            <a:endParaRPr lang="en-US" dirty="0"/>
          </a:p>
        </p:txBody>
      </p:sp>
      <p:pic>
        <p:nvPicPr>
          <p:cNvPr id="3" name="Grafik 2">
            <a:extLst>
              <a:ext uri="{FF2B5EF4-FFF2-40B4-BE49-F238E27FC236}">
                <a16:creationId xmlns="" xmlns:a16="http://schemas.microsoft.com/office/drawing/2014/main" id="{502777FD-8F9C-41A2-83F5-F4C8825B4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512" y="1458902"/>
            <a:ext cx="8424936" cy="4738509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="" xmlns:a16="http://schemas.microsoft.com/office/drawing/2014/main" id="{9D5669E5-8B4F-4C55-87BD-35A5F12C7C48}"/>
              </a:ext>
            </a:extLst>
          </p:cNvPr>
          <p:cNvSpPr/>
          <p:nvPr/>
        </p:nvSpPr>
        <p:spPr>
          <a:xfrm>
            <a:off x="3575720" y="3789040"/>
            <a:ext cx="360040" cy="7200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feld 28">
            <a:extLst>
              <a:ext uri="{FF2B5EF4-FFF2-40B4-BE49-F238E27FC236}">
                <a16:creationId xmlns="" xmlns:a16="http://schemas.microsoft.com/office/drawing/2014/main" id="{C36FB289-0D49-462B-BFD7-D843EF10CCA1}"/>
              </a:ext>
            </a:extLst>
          </p:cNvPr>
          <p:cNvSpPr txBox="1"/>
          <p:nvPr/>
        </p:nvSpPr>
        <p:spPr>
          <a:xfrm>
            <a:off x="2927648" y="3655767"/>
            <a:ext cx="13401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300x300x3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="" xmlns:a16="http://schemas.microsoft.com/office/drawing/2014/main" id="{C40071B9-DEFE-4F41-9F08-8C4FD997E56B}"/>
              </a:ext>
            </a:extLst>
          </p:cNvPr>
          <p:cNvSpPr/>
          <p:nvPr/>
        </p:nvSpPr>
        <p:spPr>
          <a:xfrm>
            <a:off x="3431704" y="5733256"/>
            <a:ext cx="432048" cy="9908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feld 30">
            <a:extLst>
              <a:ext uri="{FF2B5EF4-FFF2-40B4-BE49-F238E27FC236}">
                <a16:creationId xmlns="" xmlns:a16="http://schemas.microsoft.com/office/drawing/2014/main" id="{BACB8E64-7ACC-4E70-8259-06AFFF1CBB05}"/>
              </a:ext>
            </a:extLst>
          </p:cNvPr>
          <p:cNvSpPr txBox="1"/>
          <p:nvPr/>
        </p:nvSpPr>
        <p:spPr>
          <a:xfrm>
            <a:off x="2783632" y="5663062"/>
            <a:ext cx="13401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300x300x3</a:t>
            </a:r>
          </a:p>
        </p:txBody>
      </p:sp>
      <p:sp>
        <p:nvSpPr>
          <p:cNvPr id="15" name="Textplatzhalter 10">
            <a:extLst>
              <a:ext uri="{FF2B5EF4-FFF2-40B4-BE49-F238E27FC236}">
                <a16:creationId xmlns="" xmlns:a16="http://schemas.microsoft.com/office/drawing/2014/main" id="{64567472-44F2-4286-B135-AB5A19D84A8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73297" y="6561138"/>
            <a:ext cx="3645405" cy="252412"/>
          </a:xfrm>
        </p:spPr>
        <p:txBody>
          <a:bodyPr/>
          <a:lstStyle/>
          <a:p>
            <a:r>
              <a:rPr lang="en-US" dirty="0"/>
              <a:t>S. Aklanoglu, J. Schuck, Y.  El </a:t>
            </a:r>
            <a:r>
              <a:rPr lang="en-US" dirty="0" err="1"/>
              <a:t>himer</a:t>
            </a:r>
            <a:r>
              <a:rPr lang="en-US" dirty="0"/>
              <a:t>, F. </a:t>
            </a:r>
            <a:r>
              <a:rPr lang="en-US" dirty="0" err="1"/>
              <a:t>Retkowski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544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="" xmlns:a16="http://schemas.microsoft.com/office/drawing/2014/main" id="{2B70D4C0-9EAE-4B16-BA03-020FE8EFE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Concept</a:t>
            </a:r>
          </a:p>
        </p:txBody>
      </p:sp>
      <p:sp>
        <p:nvSpPr>
          <p:cNvPr id="32" name="Inhaltsplatzhalter 31">
            <a:extLst>
              <a:ext uri="{FF2B5EF4-FFF2-40B4-BE49-F238E27FC236}">
                <a16:creationId xmlns="" xmlns:a16="http://schemas.microsoft.com/office/drawing/2014/main" id="{2D69E712-FAC9-44EB-9F53-D5256F3F3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/>
          <a:lstStyle/>
          <a:p>
            <a:r>
              <a:rPr lang="de-DE" dirty="0" err="1" smtClean="0"/>
              <a:t>Using</a:t>
            </a:r>
            <a:r>
              <a:rPr lang="de-DE" dirty="0" smtClean="0"/>
              <a:t> </a:t>
            </a:r>
            <a:r>
              <a:rPr lang="de-DE" dirty="0" err="1" smtClean="0"/>
              <a:t>pooling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unpooling</a:t>
            </a:r>
            <a:r>
              <a:rPr lang="de-DE" dirty="0" smtClean="0"/>
              <a:t> </a:t>
            </a:r>
            <a:r>
              <a:rPr lang="de-DE" dirty="0" err="1" smtClean="0"/>
              <a:t>layers</a:t>
            </a:r>
            <a:endParaRPr lang="en-US" dirty="0"/>
          </a:p>
        </p:txBody>
      </p:sp>
      <p:sp>
        <p:nvSpPr>
          <p:cNvPr id="9" name="Textplatzhalter 8">
            <a:extLst>
              <a:ext uri="{FF2B5EF4-FFF2-40B4-BE49-F238E27FC236}">
                <a16:creationId xmlns="" xmlns:a16="http://schemas.microsoft.com/office/drawing/2014/main" id="{562657A0-DFE8-402E-B033-08FA540EC7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Deeper Depth Prediction with Fully Convolutional Residual Networks</a:t>
            </a:r>
            <a:r>
              <a:rPr lang="de-DE" dirty="0"/>
              <a:t>, </a:t>
            </a:r>
            <a:r>
              <a:rPr lang="de-DE" dirty="0" err="1"/>
              <a:t>Laina</a:t>
            </a:r>
            <a:r>
              <a:rPr lang="de-DE" dirty="0"/>
              <a:t> et al.</a:t>
            </a:r>
          </a:p>
          <a:p>
            <a:r>
              <a:rPr lang="en-US" dirty="0"/>
              <a:t>+        SSD: Single Shot </a:t>
            </a:r>
            <a:r>
              <a:rPr lang="en-US" dirty="0" err="1"/>
              <a:t>MultiBox</a:t>
            </a:r>
            <a:r>
              <a:rPr lang="en-US" dirty="0"/>
              <a:t> Detector, Liu et al.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="" xmlns:a16="http://schemas.microsoft.com/office/drawing/2014/main" id="{C4EA5CF7-20BF-4DB2-A18B-B5DB12110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 dirty="0"/>
          </a:p>
        </p:txBody>
      </p:sp>
      <p:sp>
        <p:nvSpPr>
          <p:cNvPr id="17" name="Textplatzhalter 16">
            <a:extLst>
              <a:ext uri="{FF2B5EF4-FFF2-40B4-BE49-F238E27FC236}">
                <a16:creationId xmlns="" xmlns:a16="http://schemas.microsoft.com/office/drawing/2014/main" id="{6FE0271B-295A-425D-A5FF-2A0A9DB4372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26.01.2018</a:t>
            </a:r>
            <a:endParaRPr lang="en-US" dirty="0"/>
          </a:p>
        </p:txBody>
      </p:sp>
      <p:grpSp>
        <p:nvGrpSpPr>
          <p:cNvPr id="8" name="Gruppieren 7">
            <a:extLst>
              <a:ext uri="{FF2B5EF4-FFF2-40B4-BE49-F238E27FC236}">
                <a16:creationId xmlns="" xmlns:a16="http://schemas.microsoft.com/office/drawing/2014/main" id="{D65F6CAF-BF30-41B4-860C-BD70FF9CD2A4}"/>
              </a:ext>
            </a:extLst>
          </p:cNvPr>
          <p:cNvGrpSpPr/>
          <p:nvPr/>
        </p:nvGrpSpPr>
        <p:grpSpPr>
          <a:xfrm>
            <a:off x="4905971" y="944724"/>
            <a:ext cx="13824457" cy="4322768"/>
            <a:chOff x="4904391" y="1880828"/>
            <a:chExt cx="13824457" cy="4322768"/>
          </a:xfrm>
        </p:grpSpPr>
        <p:sp>
          <p:nvSpPr>
            <p:cNvPr id="13" name="Textfeld 12">
              <a:extLst>
                <a:ext uri="{FF2B5EF4-FFF2-40B4-BE49-F238E27FC236}">
                  <a16:creationId xmlns="" xmlns:a16="http://schemas.microsoft.com/office/drawing/2014/main" id="{4950E41E-1DCC-4A8A-8EC5-175CFF646E0D}"/>
                </a:ext>
              </a:extLst>
            </p:cNvPr>
            <p:cNvSpPr txBox="1"/>
            <p:nvPr/>
          </p:nvSpPr>
          <p:spPr>
            <a:xfrm>
              <a:off x="12395120" y="1880828"/>
              <a:ext cx="633372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b="1" dirty="0"/>
                <a:t>Pooling: </a:t>
              </a:r>
              <a:r>
                <a:rPr lang="en-US" sz="1800" dirty="0" smtClean="0"/>
                <a:t>filter </a:t>
              </a:r>
              <a:r>
                <a:rPr lang="en-US" sz="1800" dirty="0"/>
                <a:t>noisy </a:t>
              </a:r>
              <a:r>
                <a:rPr lang="en-US" sz="1800" dirty="0" smtClean="0"/>
                <a:t>activations in lower layers with single value representation</a:t>
              </a:r>
              <a:endParaRPr lang="en-US" sz="1800" dirty="0"/>
            </a:p>
            <a:p>
              <a:pPr defTabSz="538163"/>
              <a:r>
                <a:rPr lang="en-US" sz="1800" dirty="0"/>
                <a:t>	spatial information </a:t>
              </a:r>
              <a:r>
                <a:rPr lang="en-US" sz="1800" dirty="0" smtClean="0"/>
                <a:t>lost, critical </a:t>
              </a:r>
              <a:r>
                <a:rPr lang="en-US" sz="1800" dirty="0"/>
                <a:t>for </a:t>
              </a:r>
              <a:r>
                <a:rPr lang="en-US" sz="1800" dirty="0" smtClean="0"/>
                <a:t>localization</a:t>
              </a:r>
              <a:endParaRPr lang="en-US" sz="1800" dirty="0"/>
            </a:p>
          </p:txBody>
        </p:sp>
        <p:sp>
          <p:nvSpPr>
            <p:cNvPr id="14" name="Textfeld 13">
              <a:extLst>
                <a:ext uri="{FF2B5EF4-FFF2-40B4-BE49-F238E27FC236}">
                  <a16:creationId xmlns="" xmlns:a16="http://schemas.microsoft.com/office/drawing/2014/main" id="{089E0ED9-FDFB-4A71-A2FA-D9C84C0C1AAB}"/>
                </a:ext>
              </a:extLst>
            </p:cNvPr>
            <p:cNvSpPr txBox="1"/>
            <p:nvPr/>
          </p:nvSpPr>
          <p:spPr>
            <a:xfrm>
              <a:off x="4904391" y="2977419"/>
              <a:ext cx="63337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b="1" dirty="0" err="1"/>
                <a:t>Unpooling</a:t>
              </a:r>
              <a:r>
                <a:rPr lang="en-US" sz="1800" b="1" dirty="0"/>
                <a:t>: </a:t>
              </a:r>
              <a:r>
                <a:rPr lang="en-US" sz="1800" dirty="0" smtClean="0"/>
                <a:t>Reverse operation </a:t>
              </a:r>
              <a:r>
                <a:rPr lang="en-US" sz="1800" dirty="0"/>
                <a:t>of </a:t>
              </a:r>
              <a:r>
                <a:rPr lang="en-US" sz="1800" dirty="0" smtClean="0"/>
                <a:t>pooling</a:t>
              </a:r>
            </a:p>
            <a:p>
              <a:r>
                <a:rPr lang="en-US" sz="1800" dirty="0" smtClean="0"/>
                <a:t> </a:t>
              </a:r>
              <a:r>
                <a:rPr lang="en-US" sz="1800" dirty="0"/>
                <a:t>	increases the spatial resolution of feature maps</a:t>
              </a:r>
            </a:p>
          </p:txBody>
        </p:sp>
        <p:grpSp>
          <p:nvGrpSpPr>
            <p:cNvPr id="15" name="Gruppieren 14">
              <a:extLst>
                <a:ext uri="{FF2B5EF4-FFF2-40B4-BE49-F238E27FC236}">
                  <a16:creationId xmlns="" xmlns:a16="http://schemas.microsoft.com/office/drawing/2014/main" id="{BB9BCEBA-3DB4-42BA-9F3D-0859AFF7130E}"/>
                </a:ext>
              </a:extLst>
            </p:cNvPr>
            <p:cNvGrpSpPr/>
            <p:nvPr/>
          </p:nvGrpSpPr>
          <p:grpSpPr>
            <a:xfrm>
              <a:off x="12719436" y="2514421"/>
              <a:ext cx="231789" cy="231789"/>
              <a:chOff x="15763170" y="4512034"/>
              <a:chExt cx="432048" cy="432048"/>
            </a:xfrm>
          </p:grpSpPr>
          <p:sp>
            <p:nvSpPr>
              <p:cNvPr id="16" name="Ellipse 15">
                <a:extLst>
                  <a:ext uri="{FF2B5EF4-FFF2-40B4-BE49-F238E27FC236}">
                    <a16:creationId xmlns="" xmlns:a16="http://schemas.microsoft.com/office/drawing/2014/main" id="{279C5951-C0C3-42C6-973F-F384B9231174}"/>
                  </a:ext>
                </a:extLst>
              </p:cNvPr>
              <p:cNvSpPr/>
              <p:nvPr/>
            </p:nvSpPr>
            <p:spPr>
              <a:xfrm>
                <a:off x="15763170" y="4512034"/>
                <a:ext cx="432048" cy="43204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8" name="Gerade Verbindung mit Pfeil 17">
                <a:extLst>
                  <a:ext uri="{FF2B5EF4-FFF2-40B4-BE49-F238E27FC236}">
                    <a16:creationId xmlns="" xmlns:a16="http://schemas.microsoft.com/office/drawing/2014/main" id="{0C48B968-4AF2-4853-947E-6D8A171E53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861910" y="4728059"/>
                <a:ext cx="252028" cy="0"/>
              </a:xfrm>
              <a:prstGeom prst="straightConnector1">
                <a:avLst/>
              </a:prstGeom>
              <a:ln w="12700" cap="rnd">
                <a:solidFill>
                  <a:schemeClr val="bg1"/>
                </a:solidFill>
                <a:headEnd type="none" w="med" len="med"/>
                <a:tailEnd type="arrow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21" name="Gerade Verbindung mit Pfeil 20">
              <a:extLst>
                <a:ext uri="{FF2B5EF4-FFF2-40B4-BE49-F238E27FC236}">
                  <a16:creationId xmlns="" xmlns:a16="http://schemas.microsoft.com/office/drawing/2014/main" id="{D510BD15-0447-4853-93BE-DD6C79E2CC7F}"/>
                </a:ext>
              </a:extLst>
            </p:cNvPr>
            <p:cNvCxnSpPr>
              <a:cxnSpLocks/>
            </p:cNvCxnSpPr>
            <p:nvPr/>
          </p:nvCxnSpPr>
          <p:spPr>
            <a:xfrm>
              <a:off x="6003374" y="6203596"/>
              <a:ext cx="135210" cy="0"/>
            </a:xfrm>
            <a:prstGeom prst="straightConnector1">
              <a:avLst/>
            </a:prstGeom>
            <a:ln w="12700" cap="rnd">
              <a:solidFill>
                <a:schemeClr val="bg1"/>
              </a:solidFill>
              <a:headEnd type="none" w="med" len="med"/>
              <a:tailEnd type="arrow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5" name="Textfeld 24">
            <a:extLst>
              <a:ext uri="{FF2B5EF4-FFF2-40B4-BE49-F238E27FC236}">
                <a16:creationId xmlns="" xmlns:a16="http://schemas.microsoft.com/office/drawing/2014/main" id="{4ED11819-7D94-4DD0-98CC-DBE4D41FEC99}"/>
              </a:ext>
            </a:extLst>
          </p:cNvPr>
          <p:cNvSpPr txBox="1"/>
          <p:nvPr/>
        </p:nvSpPr>
        <p:spPr>
          <a:xfrm>
            <a:off x="4927376" y="4697677"/>
            <a:ext cx="63337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/>
              <a:t>Up-projection</a:t>
            </a:r>
            <a:r>
              <a:rPr lang="en-US" sz="1800" b="1" dirty="0"/>
              <a:t>: </a:t>
            </a:r>
            <a:r>
              <a:rPr lang="en-US" sz="1800" dirty="0"/>
              <a:t>adds </a:t>
            </a:r>
            <a:r>
              <a:rPr lang="en-US" sz="1800" smtClean="0"/>
              <a:t>a </a:t>
            </a:r>
            <a:r>
              <a:rPr lang="en-US" sz="1800" smtClean="0"/>
              <a:t>3x3 convolution </a:t>
            </a:r>
            <a:r>
              <a:rPr lang="en-US" sz="1800" dirty="0" smtClean="0"/>
              <a:t>after the </a:t>
            </a:r>
            <a:r>
              <a:rPr lang="en-US" sz="1800" dirty="0" err="1" smtClean="0"/>
              <a:t>Unpooling</a:t>
            </a:r>
            <a:r>
              <a:rPr lang="en-US" sz="1800" dirty="0" smtClean="0"/>
              <a:t> </a:t>
            </a:r>
            <a:r>
              <a:rPr lang="en-US" sz="1800" dirty="0"/>
              <a:t>and a projection (=res-blocks) connection from the lower resolution  feature map to the result</a:t>
            </a:r>
          </a:p>
          <a:p>
            <a:pPr defTabSz="538163"/>
            <a:r>
              <a:rPr lang="en-US" sz="1800" dirty="0"/>
              <a:t>	</a:t>
            </a:r>
            <a:r>
              <a:rPr lang="en-US" sz="1800" dirty="0" smtClean="0"/>
              <a:t>high-level info efficiently </a:t>
            </a:r>
            <a:r>
              <a:rPr lang="en-US" sz="1800" dirty="0"/>
              <a:t>passed </a:t>
            </a:r>
            <a:r>
              <a:rPr lang="en-US" sz="1800" dirty="0" smtClean="0"/>
              <a:t>forward</a:t>
            </a:r>
          </a:p>
          <a:p>
            <a:pPr defTabSz="538163"/>
            <a:r>
              <a:rPr lang="en-US" sz="1800" dirty="0"/>
              <a:t>	</a:t>
            </a:r>
            <a:r>
              <a:rPr lang="en-US" sz="1800" dirty="0" smtClean="0"/>
              <a:t>increase </a:t>
            </a:r>
            <a:r>
              <a:rPr lang="en-US" sz="1800" dirty="0"/>
              <a:t>feature map sizes</a:t>
            </a:r>
          </a:p>
          <a:p>
            <a:endParaRPr lang="en-US" sz="1800" dirty="0"/>
          </a:p>
        </p:txBody>
      </p:sp>
      <p:grpSp>
        <p:nvGrpSpPr>
          <p:cNvPr id="26" name="Gruppieren 25">
            <a:extLst>
              <a:ext uri="{FF2B5EF4-FFF2-40B4-BE49-F238E27FC236}">
                <a16:creationId xmlns="" xmlns:a16="http://schemas.microsoft.com/office/drawing/2014/main" id="{00961C7C-79E2-4175-85FC-CF94106B5370}"/>
              </a:ext>
            </a:extLst>
          </p:cNvPr>
          <p:cNvGrpSpPr/>
          <p:nvPr/>
        </p:nvGrpSpPr>
        <p:grpSpPr>
          <a:xfrm>
            <a:off x="5238313" y="5584295"/>
            <a:ext cx="231789" cy="231789"/>
            <a:chOff x="1739516" y="4869160"/>
            <a:chExt cx="432048" cy="432048"/>
          </a:xfrm>
        </p:grpSpPr>
        <p:sp>
          <p:nvSpPr>
            <p:cNvPr id="27" name="Ellipse 26">
              <a:extLst>
                <a:ext uri="{FF2B5EF4-FFF2-40B4-BE49-F238E27FC236}">
                  <a16:creationId xmlns="" xmlns:a16="http://schemas.microsoft.com/office/drawing/2014/main" id="{1256DF03-F3C0-456E-B4EE-2441371F20FD}"/>
                </a:ext>
              </a:extLst>
            </p:cNvPr>
            <p:cNvSpPr/>
            <p:nvPr/>
          </p:nvSpPr>
          <p:spPr>
            <a:xfrm>
              <a:off x="1739516" y="4869160"/>
              <a:ext cx="432048" cy="4320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Gerade Verbindung mit Pfeil 27">
              <a:extLst>
                <a:ext uri="{FF2B5EF4-FFF2-40B4-BE49-F238E27FC236}">
                  <a16:creationId xmlns="" xmlns:a16="http://schemas.microsoft.com/office/drawing/2014/main" id="{EDF52AE3-1AA0-4465-BC3E-5BCB3B250B98}"/>
                </a:ext>
              </a:extLst>
            </p:cNvPr>
            <p:cNvCxnSpPr>
              <a:cxnSpLocks/>
            </p:cNvCxnSpPr>
            <p:nvPr/>
          </p:nvCxnSpPr>
          <p:spPr>
            <a:xfrm>
              <a:off x="1838256" y="5082769"/>
              <a:ext cx="252028" cy="0"/>
            </a:xfrm>
            <a:prstGeom prst="straightConnector1">
              <a:avLst/>
            </a:prstGeom>
            <a:ln w="12700" cap="rnd">
              <a:solidFill>
                <a:schemeClr val="bg1"/>
              </a:solidFill>
              <a:headEnd type="none" w="med" len="med"/>
              <a:tailEnd type="arrow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23" name="Grafik 22">
            <a:extLst>
              <a:ext uri="{FF2B5EF4-FFF2-40B4-BE49-F238E27FC236}">
                <a16:creationId xmlns="" xmlns:a16="http://schemas.microsoft.com/office/drawing/2014/main" id="{83F849B1-258C-41A2-BE51-3138C6A854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883" y="5226577"/>
            <a:ext cx="3254516" cy="1074368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="" xmlns:a16="http://schemas.microsoft.com/office/drawing/2014/main" id="{7FCAFB31-803C-4FD6-9D20-15C700C948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883" y="4905367"/>
            <a:ext cx="2971881" cy="451674"/>
          </a:xfrm>
          <a:prstGeom prst="rect">
            <a:avLst/>
          </a:prstGeom>
        </p:spPr>
      </p:pic>
      <p:sp>
        <p:nvSpPr>
          <p:cNvPr id="29" name="Textplatzhalter 10">
            <a:extLst>
              <a:ext uri="{FF2B5EF4-FFF2-40B4-BE49-F238E27FC236}">
                <a16:creationId xmlns="" xmlns:a16="http://schemas.microsoft.com/office/drawing/2014/main" id="{1D3F9736-FAD7-466A-8BF7-DF3363652D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73297" y="6580546"/>
            <a:ext cx="3645405" cy="252412"/>
          </a:xfrm>
        </p:spPr>
        <p:txBody>
          <a:bodyPr/>
          <a:lstStyle/>
          <a:p>
            <a:r>
              <a:rPr lang="en-US" dirty="0"/>
              <a:t>S. Aklanoglu, J. Schuck, Y.  El </a:t>
            </a:r>
            <a:r>
              <a:rPr lang="en-US" dirty="0" err="1"/>
              <a:t>himer</a:t>
            </a:r>
            <a:r>
              <a:rPr lang="en-US" dirty="0"/>
              <a:t>, F. </a:t>
            </a:r>
            <a:r>
              <a:rPr lang="en-US" dirty="0" err="1"/>
              <a:t>Retkowski</a:t>
            </a:r>
            <a:endParaRPr lang="en-US" dirty="0"/>
          </a:p>
        </p:txBody>
      </p:sp>
      <p:grpSp>
        <p:nvGrpSpPr>
          <p:cNvPr id="30" name="Gruppieren 25">
            <a:extLst>
              <a:ext uri="{FF2B5EF4-FFF2-40B4-BE49-F238E27FC236}">
                <a16:creationId xmlns="" xmlns:a16="http://schemas.microsoft.com/office/drawing/2014/main" id="{00961C7C-79E2-4175-85FC-CF94106B5370}"/>
              </a:ext>
            </a:extLst>
          </p:cNvPr>
          <p:cNvGrpSpPr/>
          <p:nvPr/>
        </p:nvGrpSpPr>
        <p:grpSpPr>
          <a:xfrm>
            <a:off x="5889059" y="2416255"/>
            <a:ext cx="231789" cy="231789"/>
            <a:chOff x="1739516" y="4869160"/>
            <a:chExt cx="432048" cy="432048"/>
          </a:xfrm>
        </p:grpSpPr>
        <p:sp>
          <p:nvSpPr>
            <p:cNvPr id="31" name="Ellipse 26">
              <a:extLst>
                <a:ext uri="{FF2B5EF4-FFF2-40B4-BE49-F238E27FC236}">
                  <a16:creationId xmlns="" xmlns:a16="http://schemas.microsoft.com/office/drawing/2014/main" id="{1256DF03-F3C0-456E-B4EE-2441371F20FD}"/>
                </a:ext>
              </a:extLst>
            </p:cNvPr>
            <p:cNvSpPr/>
            <p:nvPr/>
          </p:nvSpPr>
          <p:spPr>
            <a:xfrm>
              <a:off x="1739516" y="4869160"/>
              <a:ext cx="432048" cy="4320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Gerade Verbindung mit Pfeil 27">
              <a:extLst>
                <a:ext uri="{FF2B5EF4-FFF2-40B4-BE49-F238E27FC236}">
                  <a16:creationId xmlns="" xmlns:a16="http://schemas.microsoft.com/office/drawing/2014/main" id="{EDF52AE3-1AA0-4465-BC3E-5BCB3B250B98}"/>
                </a:ext>
              </a:extLst>
            </p:cNvPr>
            <p:cNvCxnSpPr>
              <a:cxnSpLocks/>
            </p:cNvCxnSpPr>
            <p:nvPr/>
          </p:nvCxnSpPr>
          <p:spPr>
            <a:xfrm>
              <a:off x="1838256" y="5082769"/>
              <a:ext cx="252028" cy="0"/>
            </a:xfrm>
            <a:prstGeom prst="straightConnector1">
              <a:avLst/>
            </a:prstGeom>
            <a:ln w="12700" cap="rnd">
              <a:solidFill>
                <a:schemeClr val="bg1"/>
              </a:solidFill>
              <a:headEnd type="none" w="med" len="med"/>
              <a:tailEnd type="arrow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4" name="Gruppieren 25">
            <a:extLst>
              <a:ext uri="{FF2B5EF4-FFF2-40B4-BE49-F238E27FC236}">
                <a16:creationId xmlns="" xmlns:a16="http://schemas.microsoft.com/office/drawing/2014/main" id="{00961C7C-79E2-4175-85FC-CF94106B5370}"/>
              </a:ext>
            </a:extLst>
          </p:cNvPr>
          <p:cNvGrpSpPr/>
          <p:nvPr/>
        </p:nvGrpSpPr>
        <p:grpSpPr>
          <a:xfrm>
            <a:off x="5238313" y="5882562"/>
            <a:ext cx="231789" cy="231789"/>
            <a:chOff x="1739516" y="4869160"/>
            <a:chExt cx="432048" cy="432048"/>
          </a:xfrm>
        </p:grpSpPr>
        <p:sp>
          <p:nvSpPr>
            <p:cNvPr id="35" name="Ellipse 26">
              <a:extLst>
                <a:ext uri="{FF2B5EF4-FFF2-40B4-BE49-F238E27FC236}">
                  <a16:creationId xmlns="" xmlns:a16="http://schemas.microsoft.com/office/drawing/2014/main" id="{1256DF03-F3C0-456E-B4EE-2441371F20FD}"/>
                </a:ext>
              </a:extLst>
            </p:cNvPr>
            <p:cNvSpPr/>
            <p:nvPr/>
          </p:nvSpPr>
          <p:spPr>
            <a:xfrm>
              <a:off x="1739516" y="4869160"/>
              <a:ext cx="432048" cy="4320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" name="Gerade Verbindung mit Pfeil 27">
              <a:extLst>
                <a:ext uri="{FF2B5EF4-FFF2-40B4-BE49-F238E27FC236}">
                  <a16:creationId xmlns="" xmlns:a16="http://schemas.microsoft.com/office/drawing/2014/main" id="{EDF52AE3-1AA0-4465-BC3E-5BCB3B250B98}"/>
                </a:ext>
              </a:extLst>
            </p:cNvPr>
            <p:cNvCxnSpPr>
              <a:cxnSpLocks/>
            </p:cNvCxnSpPr>
            <p:nvPr/>
          </p:nvCxnSpPr>
          <p:spPr>
            <a:xfrm>
              <a:off x="1838256" y="5082769"/>
              <a:ext cx="252028" cy="0"/>
            </a:xfrm>
            <a:prstGeom prst="straightConnector1">
              <a:avLst/>
            </a:prstGeom>
            <a:ln w="12700" cap="rnd">
              <a:solidFill>
                <a:schemeClr val="bg1"/>
              </a:solidFill>
              <a:headEnd type="none" w="med" len="med"/>
              <a:tailEnd type="arrow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7" name="Textfeld 13">
            <a:extLst>
              <a:ext uri="{FF2B5EF4-FFF2-40B4-BE49-F238E27FC236}">
                <a16:creationId xmlns="" xmlns:a16="http://schemas.microsoft.com/office/drawing/2014/main" id="{089E0ED9-FDFB-4A71-A2FA-D9C84C0C1AAB}"/>
              </a:ext>
            </a:extLst>
          </p:cNvPr>
          <p:cNvSpPr txBox="1"/>
          <p:nvPr/>
        </p:nvSpPr>
        <p:spPr>
          <a:xfrm>
            <a:off x="4905971" y="3284984"/>
            <a:ext cx="63337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/>
              <a:t>Deconvolution: </a:t>
            </a:r>
            <a:r>
              <a:rPr lang="en-US" sz="1800" dirty="0" smtClean="0"/>
              <a:t>Reverse operation </a:t>
            </a:r>
            <a:r>
              <a:rPr lang="en-US" sz="1800" dirty="0"/>
              <a:t>of </a:t>
            </a:r>
            <a:r>
              <a:rPr lang="en-US" sz="1800" dirty="0" smtClean="0"/>
              <a:t>convolution</a:t>
            </a:r>
          </a:p>
          <a:p>
            <a:r>
              <a:rPr lang="en-US" sz="1800" dirty="0" smtClean="0"/>
              <a:t> 	      single input activation with multiple outputs</a:t>
            </a:r>
          </a:p>
          <a:p>
            <a:r>
              <a:rPr lang="en-US" sz="1800" dirty="0"/>
              <a:t>	</a:t>
            </a:r>
            <a:r>
              <a:rPr lang="en-US" sz="1800" dirty="0" smtClean="0"/>
              <a:t>      enlarged </a:t>
            </a:r>
            <a:r>
              <a:rPr lang="en-US" sz="1800" dirty="0"/>
              <a:t>and dense activation map</a:t>
            </a:r>
          </a:p>
        </p:txBody>
      </p:sp>
      <p:grpSp>
        <p:nvGrpSpPr>
          <p:cNvPr id="38" name="Gruppieren 25">
            <a:extLst>
              <a:ext uri="{FF2B5EF4-FFF2-40B4-BE49-F238E27FC236}">
                <a16:creationId xmlns="" xmlns:a16="http://schemas.microsoft.com/office/drawing/2014/main" id="{00961C7C-79E2-4175-85FC-CF94106B5370}"/>
              </a:ext>
            </a:extLst>
          </p:cNvPr>
          <p:cNvGrpSpPr/>
          <p:nvPr/>
        </p:nvGrpSpPr>
        <p:grpSpPr>
          <a:xfrm>
            <a:off x="6276020" y="3640241"/>
            <a:ext cx="231789" cy="231789"/>
            <a:chOff x="1739516" y="4869160"/>
            <a:chExt cx="432048" cy="432048"/>
          </a:xfrm>
        </p:grpSpPr>
        <p:sp>
          <p:nvSpPr>
            <p:cNvPr id="39" name="Ellipse 26">
              <a:extLst>
                <a:ext uri="{FF2B5EF4-FFF2-40B4-BE49-F238E27FC236}">
                  <a16:creationId xmlns="" xmlns:a16="http://schemas.microsoft.com/office/drawing/2014/main" id="{1256DF03-F3C0-456E-B4EE-2441371F20FD}"/>
                </a:ext>
              </a:extLst>
            </p:cNvPr>
            <p:cNvSpPr/>
            <p:nvPr/>
          </p:nvSpPr>
          <p:spPr>
            <a:xfrm>
              <a:off x="1739516" y="4869160"/>
              <a:ext cx="432048" cy="4320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" name="Gerade Verbindung mit Pfeil 27">
              <a:extLst>
                <a:ext uri="{FF2B5EF4-FFF2-40B4-BE49-F238E27FC236}">
                  <a16:creationId xmlns="" xmlns:a16="http://schemas.microsoft.com/office/drawing/2014/main" id="{EDF52AE3-1AA0-4465-BC3E-5BCB3B250B98}"/>
                </a:ext>
              </a:extLst>
            </p:cNvPr>
            <p:cNvCxnSpPr>
              <a:cxnSpLocks/>
            </p:cNvCxnSpPr>
            <p:nvPr/>
          </p:nvCxnSpPr>
          <p:spPr>
            <a:xfrm>
              <a:off x="1838256" y="5082769"/>
              <a:ext cx="252028" cy="0"/>
            </a:xfrm>
            <a:prstGeom prst="straightConnector1">
              <a:avLst/>
            </a:prstGeom>
            <a:ln w="12700" cap="rnd">
              <a:solidFill>
                <a:schemeClr val="bg1"/>
              </a:solidFill>
              <a:headEnd type="none" w="med" len="med"/>
              <a:tailEnd type="arrow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1" name="Gruppieren 25">
            <a:extLst>
              <a:ext uri="{FF2B5EF4-FFF2-40B4-BE49-F238E27FC236}">
                <a16:creationId xmlns="" xmlns:a16="http://schemas.microsoft.com/office/drawing/2014/main" id="{00961C7C-79E2-4175-85FC-CF94106B5370}"/>
              </a:ext>
            </a:extLst>
          </p:cNvPr>
          <p:cNvGrpSpPr/>
          <p:nvPr/>
        </p:nvGrpSpPr>
        <p:grpSpPr>
          <a:xfrm>
            <a:off x="6276020" y="3935393"/>
            <a:ext cx="231789" cy="231789"/>
            <a:chOff x="1739516" y="4869160"/>
            <a:chExt cx="432048" cy="432048"/>
          </a:xfrm>
        </p:grpSpPr>
        <p:sp>
          <p:nvSpPr>
            <p:cNvPr id="42" name="Ellipse 26">
              <a:extLst>
                <a:ext uri="{FF2B5EF4-FFF2-40B4-BE49-F238E27FC236}">
                  <a16:creationId xmlns="" xmlns:a16="http://schemas.microsoft.com/office/drawing/2014/main" id="{1256DF03-F3C0-456E-B4EE-2441371F20FD}"/>
                </a:ext>
              </a:extLst>
            </p:cNvPr>
            <p:cNvSpPr/>
            <p:nvPr/>
          </p:nvSpPr>
          <p:spPr>
            <a:xfrm>
              <a:off x="1739516" y="4869160"/>
              <a:ext cx="432048" cy="4320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Gerade Verbindung mit Pfeil 27">
              <a:extLst>
                <a:ext uri="{FF2B5EF4-FFF2-40B4-BE49-F238E27FC236}">
                  <a16:creationId xmlns="" xmlns:a16="http://schemas.microsoft.com/office/drawing/2014/main" id="{EDF52AE3-1AA0-4465-BC3E-5BCB3B250B98}"/>
                </a:ext>
              </a:extLst>
            </p:cNvPr>
            <p:cNvCxnSpPr>
              <a:cxnSpLocks/>
            </p:cNvCxnSpPr>
            <p:nvPr/>
          </p:nvCxnSpPr>
          <p:spPr>
            <a:xfrm>
              <a:off x="1838256" y="5082769"/>
              <a:ext cx="252028" cy="0"/>
            </a:xfrm>
            <a:prstGeom prst="straightConnector1">
              <a:avLst/>
            </a:prstGeom>
            <a:ln w="12700" cap="rnd">
              <a:solidFill>
                <a:schemeClr val="bg1"/>
              </a:solidFill>
              <a:headEnd type="none" w="med" len="med"/>
              <a:tailEnd type="arrow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44" name="Grafik 4">
            <a:extLst>
              <a:ext uri="{FF2B5EF4-FFF2-40B4-BE49-F238E27FC236}">
                <a16:creationId xmlns="" xmlns:a16="http://schemas.microsoft.com/office/drawing/2014/main" id="{244EF0D4-B033-4FEA-8D24-1C4D1E64AE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" y="1955325"/>
            <a:ext cx="3844216" cy="256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90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="" xmlns:a16="http://schemas.microsoft.com/office/drawing/2014/main" id="{2B70D4C0-9EAE-4B16-BA03-020FE8EFE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Concept</a:t>
            </a:r>
          </a:p>
        </p:txBody>
      </p:sp>
      <p:sp>
        <p:nvSpPr>
          <p:cNvPr id="32" name="Inhaltsplatzhalter 31">
            <a:extLst>
              <a:ext uri="{FF2B5EF4-FFF2-40B4-BE49-F238E27FC236}">
                <a16:creationId xmlns="" xmlns:a16="http://schemas.microsoft.com/office/drawing/2014/main" id="{2D69E712-FAC9-44EB-9F53-D5256F3F3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detection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VGG</a:t>
            </a:r>
          </a:p>
          <a:p>
            <a:r>
              <a:rPr lang="de-DE" dirty="0" err="1"/>
              <a:t>Uses</a:t>
            </a:r>
            <a:r>
              <a:rPr lang="de-DE" dirty="0"/>
              <a:t> </a:t>
            </a:r>
            <a:r>
              <a:rPr lang="de-DE" dirty="0" err="1"/>
              <a:t>predefined</a:t>
            </a:r>
            <a:r>
              <a:rPr lang="de-DE" dirty="0"/>
              <a:t> </a:t>
            </a:r>
            <a:r>
              <a:rPr lang="de-DE" dirty="0" err="1"/>
              <a:t>anchor</a:t>
            </a:r>
            <a:r>
              <a:rPr lang="de-DE" dirty="0"/>
              <a:t> </a:t>
            </a:r>
            <a:r>
              <a:rPr lang="de-DE" dirty="0" err="1"/>
              <a:t>boxes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different </a:t>
            </a:r>
            <a:r>
              <a:rPr lang="de-DE" dirty="0" err="1"/>
              <a:t>sizes</a:t>
            </a:r>
            <a:r>
              <a:rPr lang="de-DE" dirty="0"/>
              <a:t> and </a:t>
            </a:r>
            <a:r>
              <a:rPr lang="de-DE" dirty="0" err="1"/>
              <a:t>ratios</a:t>
            </a:r>
            <a:endParaRPr lang="de-DE" dirty="0"/>
          </a:p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box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calculated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in box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near</a:t>
            </a:r>
            <a:r>
              <a:rPr lang="de-DE" dirty="0"/>
              <a:t> at </a:t>
            </a:r>
            <a:r>
              <a:rPr lang="de-DE" dirty="0" err="1"/>
              <a:t>it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class</a:t>
            </a:r>
            <a:r>
              <a:rPr lang="de-DE" dirty="0"/>
              <a:t> and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bb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lvl="1"/>
            <a:r>
              <a:rPr lang="de-DE" dirty="0" err="1"/>
              <a:t>Unused</a:t>
            </a:r>
            <a:r>
              <a:rPr lang="de-DE" dirty="0"/>
              <a:t> </a:t>
            </a:r>
            <a:r>
              <a:rPr lang="de-DE" dirty="0" err="1"/>
              <a:t>boxes</a:t>
            </a:r>
            <a:r>
              <a:rPr lang="de-DE" dirty="0"/>
              <a:t>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deleted</a:t>
            </a:r>
            <a:r>
              <a:rPr lang="de-DE" dirty="0"/>
              <a:t> and non-maximum </a:t>
            </a:r>
            <a:r>
              <a:rPr lang="de-DE" dirty="0" err="1"/>
              <a:t>suppression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obtain</a:t>
            </a:r>
            <a:r>
              <a:rPr lang="de-DE" dirty="0"/>
              <a:t> final </a:t>
            </a:r>
            <a:r>
              <a:rPr lang="de-DE" dirty="0" err="1"/>
              <a:t>boxes</a:t>
            </a:r>
            <a:endParaRPr lang="de-DE" dirty="0"/>
          </a:p>
          <a:p>
            <a:pPr lvl="1"/>
            <a:r>
              <a:rPr lang="de-DE" dirty="0" err="1"/>
              <a:t>Faster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YOLO!</a:t>
            </a:r>
            <a:endParaRPr lang="en-US" dirty="0"/>
          </a:p>
        </p:txBody>
      </p:sp>
      <p:sp>
        <p:nvSpPr>
          <p:cNvPr id="9" name="Textplatzhalter 8">
            <a:extLst>
              <a:ext uri="{FF2B5EF4-FFF2-40B4-BE49-F238E27FC236}">
                <a16:creationId xmlns="" xmlns:a16="http://schemas.microsoft.com/office/drawing/2014/main" id="{562657A0-DFE8-402E-B033-08FA540EC7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Deeper Depth Prediction with Fully Convolutional Residual Networks</a:t>
            </a:r>
            <a:r>
              <a:rPr lang="de-DE" dirty="0"/>
              <a:t>, </a:t>
            </a:r>
            <a:r>
              <a:rPr lang="de-DE" dirty="0" err="1"/>
              <a:t>Laina</a:t>
            </a:r>
            <a:r>
              <a:rPr lang="de-DE" dirty="0"/>
              <a:t> et al.</a:t>
            </a:r>
          </a:p>
          <a:p>
            <a:r>
              <a:rPr lang="en-US" dirty="0"/>
              <a:t>+        SSD: Single Shot </a:t>
            </a:r>
            <a:r>
              <a:rPr lang="en-US" dirty="0" err="1"/>
              <a:t>MultiBox</a:t>
            </a:r>
            <a:r>
              <a:rPr lang="en-US" dirty="0"/>
              <a:t> Detector, Liu et al.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="" xmlns:a16="http://schemas.microsoft.com/office/drawing/2014/main" id="{C4EA5CF7-20BF-4DB2-A18B-B5DB12110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 dirty="0"/>
          </a:p>
        </p:txBody>
      </p:sp>
      <p:sp>
        <p:nvSpPr>
          <p:cNvPr id="17" name="Textplatzhalter 16">
            <a:extLst>
              <a:ext uri="{FF2B5EF4-FFF2-40B4-BE49-F238E27FC236}">
                <a16:creationId xmlns="" xmlns:a16="http://schemas.microsoft.com/office/drawing/2014/main" id="{6FE0271B-295A-425D-A5FF-2A0A9DB4372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26.01.2018</a:t>
            </a:r>
            <a:endParaRPr lang="en-US" dirty="0"/>
          </a:p>
        </p:txBody>
      </p:sp>
      <p:pic>
        <p:nvPicPr>
          <p:cNvPr id="2" name="Grafik 1">
            <a:extLst>
              <a:ext uri="{FF2B5EF4-FFF2-40B4-BE49-F238E27FC236}">
                <a16:creationId xmlns="" xmlns:a16="http://schemas.microsoft.com/office/drawing/2014/main" id="{CB2F0A06-6171-4657-8C49-314AE3BF91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205" y="2816932"/>
            <a:ext cx="6562711" cy="2196244"/>
          </a:xfrm>
          <a:prstGeom prst="rect">
            <a:avLst/>
          </a:prstGeom>
        </p:spPr>
      </p:pic>
      <p:grpSp>
        <p:nvGrpSpPr>
          <p:cNvPr id="29" name="Gruppieren 28">
            <a:extLst>
              <a:ext uri="{FF2B5EF4-FFF2-40B4-BE49-F238E27FC236}">
                <a16:creationId xmlns="" xmlns:a16="http://schemas.microsoft.com/office/drawing/2014/main" id="{44B9AD7A-FDF4-46DE-9ED5-0771384D321B}"/>
              </a:ext>
            </a:extLst>
          </p:cNvPr>
          <p:cNvGrpSpPr/>
          <p:nvPr/>
        </p:nvGrpSpPr>
        <p:grpSpPr>
          <a:xfrm>
            <a:off x="1069366" y="5125746"/>
            <a:ext cx="231789" cy="231789"/>
            <a:chOff x="1739516" y="4869160"/>
            <a:chExt cx="432048" cy="432048"/>
          </a:xfrm>
        </p:grpSpPr>
        <p:sp>
          <p:nvSpPr>
            <p:cNvPr id="30" name="Ellipse 29">
              <a:extLst>
                <a:ext uri="{FF2B5EF4-FFF2-40B4-BE49-F238E27FC236}">
                  <a16:creationId xmlns="" xmlns:a16="http://schemas.microsoft.com/office/drawing/2014/main" id="{736AD1D8-2F72-4172-97A6-1C9537127F52}"/>
                </a:ext>
              </a:extLst>
            </p:cNvPr>
            <p:cNvSpPr/>
            <p:nvPr/>
          </p:nvSpPr>
          <p:spPr>
            <a:xfrm>
              <a:off x="1739516" y="4869160"/>
              <a:ext cx="432048" cy="4320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Gerade Verbindung mit Pfeil 30">
              <a:extLst>
                <a:ext uri="{FF2B5EF4-FFF2-40B4-BE49-F238E27FC236}">
                  <a16:creationId xmlns="" xmlns:a16="http://schemas.microsoft.com/office/drawing/2014/main" id="{52C386F1-B681-410F-A92F-B4EA2235F114}"/>
                </a:ext>
              </a:extLst>
            </p:cNvPr>
            <p:cNvCxnSpPr>
              <a:cxnSpLocks/>
            </p:cNvCxnSpPr>
            <p:nvPr/>
          </p:nvCxnSpPr>
          <p:spPr>
            <a:xfrm>
              <a:off x="1838256" y="5085184"/>
              <a:ext cx="252028" cy="0"/>
            </a:xfrm>
            <a:prstGeom prst="straightConnector1">
              <a:avLst/>
            </a:prstGeom>
            <a:ln w="12700" cap="rnd">
              <a:solidFill>
                <a:schemeClr val="bg1"/>
              </a:solidFill>
              <a:headEnd type="none" w="med" len="med"/>
              <a:tailEnd type="arrow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Gruppieren 32">
            <a:extLst>
              <a:ext uri="{FF2B5EF4-FFF2-40B4-BE49-F238E27FC236}">
                <a16:creationId xmlns="" xmlns:a16="http://schemas.microsoft.com/office/drawing/2014/main" id="{AACE5717-B87F-42C8-A5CB-E62480400088}"/>
              </a:ext>
            </a:extLst>
          </p:cNvPr>
          <p:cNvGrpSpPr/>
          <p:nvPr/>
        </p:nvGrpSpPr>
        <p:grpSpPr>
          <a:xfrm>
            <a:off x="1069366" y="5516248"/>
            <a:ext cx="231789" cy="231789"/>
            <a:chOff x="1739516" y="4869160"/>
            <a:chExt cx="432048" cy="432048"/>
          </a:xfrm>
        </p:grpSpPr>
        <p:sp>
          <p:nvSpPr>
            <p:cNvPr id="34" name="Ellipse 33">
              <a:extLst>
                <a:ext uri="{FF2B5EF4-FFF2-40B4-BE49-F238E27FC236}">
                  <a16:creationId xmlns="" xmlns:a16="http://schemas.microsoft.com/office/drawing/2014/main" id="{2BB99132-371A-46D1-A156-FDB9CEED88BC}"/>
                </a:ext>
              </a:extLst>
            </p:cNvPr>
            <p:cNvSpPr/>
            <p:nvPr/>
          </p:nvSpPr>
          <p:spPr>
            <a:xfrm>
              <a:off x="1739516" y="4869160"/>
              <a:ext cx="432048" cy="4320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Gerade Verbindung mit Pfeil 34">
              <a:extLst>
                <a:ext uri="{FF2B5EF4-FFF2-40B4-BE49-F238E27FC236}">
                  <a16:creationId xmlns="" xmlns:a16="http://schemas.microsoft.com/office/drawing/2014/main" id="{406E5E63-F144-4FB7-8193-A6885A0DB9F1}"/>
                </a:ext>
              </a:extLst>
            </p:cNvPr>
            <p:cNvCxnSpPr>
              <a:cxnSpLocks/>
            </p:cNvCxnSpPr>
            <p:nvPr/>
          </p:nvCxnSpPr>
          <p:spPr>
            <a:xfrm>
              <a:off x="1838256" y="5085184"/>
              <a:ext cx="252028" cy="0"/>
            </a:xfrm>
            <a:prstGeom prst="straightConnector1">
              <a:avLst/>
            </a:prstGeom>
            <a:ln w="12700" cap="rnd">
              <a:solidFill>
                <a:schemeClr val="bg1"/>
              </a:solidFill>
              <a:headEnd type="none" w="med" len="med"/>
              <a:tailEnd type="arrow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8" name="Textplatzhalter 10">
            <a:extLst>
              <a:ext uri="{FF2B5EF4-FFF2-40B4-BE49-F238E27FC236}">
                <a16:creationId xmlns="" xmlns:a16="http://schemas.microsoft.com/office/drawing/2014/main" id="{E53EA290-8B62-482E-AD11-AEC6C9E9C19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73297" y="6561138"/>
            <a:ext cx="3645405" cy="252412"/>
          </a:xfrm>
        </p:spPr>
        <p:txBody>
          <a:bodyPr/>
          <a:lstStyle/>
          <a:p>
            <a:r>
              <a:rPr lang="en-US" dirty="0"/>
              <a:t>S. Aklanoglu, J. Schuck, Y.  El </a:t>
            </a:r>
            <a:r>
              <a:rPr lang="en-US" dirty="0" err="1"/>
              <a:t>himer</a:t>
            </a:r>
            <a:r>
              <a:rPr lang="en-US" dirty="0"/>
              <a:t>, F. </a:t>
            </a:r>
            <a:r>
              <a:rPr lang="en-US" dirty="0" err="1"/>
              <a:t>Retkowski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193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="" xmlns:a16="http://schemas.microsoft.com/office/drawing/2014/main" id="{2B70D4C0-9EAE-4B16-BA03-020FE8EFE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Concept</a:t>
            </a:r>
          </a:p>
        </p:txBody>
      </p:sp>
      <p:sp>
        <p:nvSpPr>
          <p:cNvPr id="32" name="Inhaltsplatzhalter 31">
            <a:extLst>
              <a:ext uri="{FF2B5EF4-FFF2-40B4-BE49-F238E27FC236}">
                <a16:creationId xmlns="" xmlns:a16="http://schemas.microsoft.com/office/drawing/2014/main" id="{2D69E712-FAC9-44EB-9F53-D5256F3F3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/>
          <a:lstStyle/>
          <a:p>
            <a:r>
              <a:rPr lang="de-DE" dirty="0"/>
              <a:t>C</a:t>
            </a:r>
            <a:r>
              <a:rPr lang="en-US" dirty="0" err="1"/>
              <a:t>urrent</a:t>
            </a:r>
            <a:r>
              <a:rPr lang="en-US" dirty="0"/>
              <a:t> State:</a:t>
            </a:r>
          </a:p>
          <a:p>
            <a:pPr lvl="1"/>
            <a:r>
              <a:rPr lang="de-DE" dirty="0"/>
              <a:t>Up and </a:t>
            </a:r>
            <a:r>
              <a:rPr lang="de-DE" dirty="0" err="1"/>
              <a:t>running</a:t>
            </a:r>
            <a:r>
              <a:rPr lang="de-DE" dirty="0"/>
              <a:t> </a:t>
            </a:r>
            <a:r>
              <a:rPr lang="de-DE" dirty="0" err="1"/>
              <a:t>isolated</a:t>
            </a:r>
            <a:r>
              <a:rPr lang="de-DE" dirty="0"/>
              <a:t> </a:t>
            </a:r>
            <a:r>
              <a:rPr lang="de-DE" dirty="0" err="1"/>
              <a:t>frameworks</a:t>
            </a:r>
            <a:endParaRPr lang="de-DE" dirty="0"/>
          </a:p>
          <a:p>
            <a:pPr lvl="1"/>
            <a:r>
              <a:rPr lang="de-DE" dirty="0" err="1"/>
              <a:t>When</a:t>
            </a:r>
            <a:r>
              <a:rPr lang="de-DE" dirty="0"/>
              <a:t> and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combine</a:t>
            </a:r>
            <a:r>
              <a:rPr lang="de-DE" dirty="0"/>
              <a:t> </a:t>
            </a:r>
            <a:r>
              <a:rPr lang="de-DE" dirty="0" err="1"/>
              <a:t>outputs</a:t>
            </a:r>
            <a:r>
              <a:rPr lang="de-DE" dirty="0"/>
              <a:t> – </a:t>
            </a:r>
            <a:r>
              <a:rPr lang="de-DE" dirty="0" err="1"/>
              <a:t>inputs</a:t>
            </a:r>
            <a:r>
              <a:rPr lang="de-DE" dirty="0"/>
              <a:t>?!</a:t>
            </a:r>
          </a:p>
          <a:p>
            <a:pPr lvl="1"/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&amp; </a:t>
            </a:r>
            <a:r>
              <a:rPr lang="de-DE" dirty="0" err="1"/>
              <a:t>augmentation</a:t>
            </a:r>
            <a:endParaRPr lang="de-DE" dirty="0"/>
          </a:p>
          <a:p>
            <a:pPr lvl="1"/>
            <a:r>
              <a:rPr lang="de-DE" dirty="0"/>
              <a:t>First </a:t>
            </a:r>
            <a:r>
              <a:rPr lang="de-DE" dirty="0" err="1"/>
              <a:t>training</a:t>
            </a:r>
            <a:r>
              <a:rPr lang="de-DE" dirty="0"/>
              <a:t> on KITTI</a:t>
            </a:r>
          </a:p>
          <a:p>
            <a:pPr lvl="1"/>
            <a:r>
              <a:rPr lang="de-DE" dirty="0"/>
              <a:t>Evaluation </a:t>
            </a:r>
            <a:r>
              <a:rPr lang="de-DE" dirty="0" err="1"/>
              <a:t>routines</a:t>
            </a:r>
            <a:endParaRPr lang="de-DE" dirty="0"/>
          </a:p>
          <a:p>
            <a:pPr marL="228594" lvl="1" indent="0">
              <a:buNone/>
            </a:pPr>
            <a:endParaRPr lang="de-DE" dirty="0"/>
          </a:p>
          <a:p>
            <a:pPr lvl="1"/>
            <a:r>
              <a:rPr lang="de-DE" dirty="0"/>
              <a:t>Both </a:t>
            </a:r>
            <a:r>
              <a:rPr lang="de-DE" dirty="0" err="1"/>
              <a:t>networks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VGG </a:t>
            </a:r>
            <a:r>
              <a:rPr lang="de-DE" dirty="0" err="1"/>
              <a:t>for</a:t>
            </a:r>
            <a:r>
              <a:rPr lang="de-DE" dirty="0"/>
              <a:t> feature </a:t>
            </a:r>
            <a:r>
              <a:rPr lang="de-DE" dirty="0" err="1"/>
              <a:t>extraction</a:t>
            </a:r>
            <a:endParaRPr lang="de-DE" dirty="0"/>
          </a:p>
          <a:p>
            <a:pPr lvl="1"/>
            <a:r>
              <a:rPr lang="de-DE" dirty="0"/>
              <a:t>Both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implemented</a:t>
            </a:r>
            <a:r>
              <a:rPr lang="de-DE" dirty="0"/>
              <a:t> in </a:t>
            </a:r>
            <a:r>
              <a:rPr lang="de-DE" dirty="0" err="1"/>
              <a:t>Tensorflow</a:t>
            </a:r>
            <a:r>
              <a:rPr lang="de-DE" dirty="0"/>
              <a:t> </a:t>
            </a:r>
          </a:p>
          <a:p>
            <a:pPr lvl="1"/>
            <a:r>
              <a:rPr lang="de-DE" dirty="0" err="1"/>
              <a:t>Inference</a:t>
            </a:r>
            <a:r>
              <a:rPr lang="de-DE" dirty="0"/>
              <a:t> Speed:</a:t>
            </a:r>
          </a:p>
          <a:p>
            <a:pPr marL="459306" lvl="2" indent="0">
              <a:buNone/>
            </a:pPr>
            <a:r>
              <a:rPr lang="de-DE" dirty="0" err="1"/>
              <a:t>DeconvNet</a:t>
            </a:r>
            <a:r>
              <a:rPr lang="de-DE" dirty="0"/>
              <a:t>: ~200 </a:t>
            </a:r>
            <a:r>
              <a:rPr lang="de-DE" dirty="0" err="1"/>
              <a:t>ms</a:t>
            </a:r>
            <a:r>
              <a:rPr lang="de-DE" dirty="0"/>
              <a:t> on CPU, SSD: ~22 </a:t>
            </a:r>
            <a:r>
              <a:rPr lang="de-DE" dirty="0" err="1"/>
              <a:t>ms</a:t>
            </a:r>
            <a:r>
              <a:rPr lang="de-DE" dirty="0"/>
              <a:t> on Titan X</a:t>
            </a:r>
          </a:p>
          <a:p>
            <a:pPr marL="228594" lvl="1" indent="0">
              <a:buNone/>
            </a:pPr>
            <a:endParaRPr lang="en-US" dirty="0"/>
          </a:p>
        </p:txBody>
      </p:sp>
      <p:sp>
        <p:nvSpPr>
          <p:cNvPr id="9" name="Textplatzhalter 8">
            <a:extLst>
              <a:ext uri="{FF2B5EF4-FFF2-40B4-BE49-F238E27FC236}">
                <a16:creationId xmlns="" xmlns:a16="http://schemas.microsoft.com/office/drawing/2014/main" id="{562657A0-DFE8-402E-B033-08FA540EC7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Deeper Depth Prediction with Fully Convolutional Residual Networks</a:t>
            </a:r>
            <a:r>
              <a:rPr lang="de-DE" dirty="0"/>
              <a:t>, </a:t>
            </a:r>
            <a:r>
              <a:rPr lang="de-DE" dirty="0" err="1"/>
              <a:t>Laina</a:t>
            </a:r>
            <a:r>
              <a:rPr lang="de-DE" dirty="0"/>
              <a:t> et al.</a:t>
            </a:r>
          </a:p>
          <a:p>
            <a:r>
              <a:rPr lang="en-US" dirty="0"/>
              <a:t>+        SSD: Single Shot </a:t>
            </a:r>
            <a:r>
              <a:rPr lang="en-US" dirty="0" err="1"/>
              <a:t>MultiBox</a:t>
            </a:r>
            <a:r>
              <a:rPr lang="en-US" dirty="0"/>
              <a:t> Detector, Liu et al.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="" xmlns:a16="http://schemas.microsoft.com/office/drawing/2014/main" id="{C4EA5CF7-20BF-4DB2-A18B-B5DB12110E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 dirty="0"/>
          </a:p>
        </p:txBody>
      </p:sp>
      <p:sp>
        <p:nvSpPr>
          <p:cNvPr id="17" name="Textplatzhalter 16">
            <a:extLst>
              <a:ext uri="{FF2B5EF4-FFF2-40B4-BE49-F238E27FC236}">
                <a16:creationId xmlns="" xmlns:a16="http://schemas.microsoft.com/office/drawing/2014/main" id="{6FE0271B-295A-425D-A5FF-2A0A9DB4372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26.01.2018</a:t>
            </a:r>
            <a:endParaRPr lang="en-US" dirty="0"/>
          </a:p>
        </p:txBody>
      </p:sp>
      <p:pic>
        <p:nvPicPr>
          <p:cNvPr id="3" name="Grafik 2">
            <a:extLst>
              <a:ext uri="{FF2B5EF4-FFF2-40B4-BE49-F238E27FC236}">
                <a16:creationId xmlns="" xmlns:a16="http://schemas.microsoft.com/office/drawing/2014/main" id="{A1452FAE-DD33-4A25-A9E3-BF251F663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439" y="1916832"/>
            <a:ext cx="231789" cy="23178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="" xmlns:a16="http://schemas.microsoft.com/office/drawing/2014/main" id="{E50FC851-CA33-414A-92B1-EC19AC110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439" y="3104964"/>
            <a:ext cx="231789" cy="231789"/>
          </a:xfrm>
          <a:prstGeom prst="rect">
            <a:avLst/>
          </a:prstGeom>
        </p:spPr>
      </p:pic>
      <p:pic>
        <p:nvPicPr>
          <p:cNvPr id="38" name="Grafik 37">
            <a:extLst>
              <a:ext uri="{FF2B5EF4-FFF2-40B4-BE49-F238E27FC236}">
                <a16:creationId xmlns="" xmlns:a16="http://schemas.microsoft.com/office/drawing/2014/main" id="{746480AE-6F37-4657-9973-944CB602F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439" y="2706151"/>
            <a:ext cx="231789" cy="231789"/>
          </a:xfrm>
          <a:prstGeom prst="rect">
            <a:avLst/>
          </a:prstGeom>
        </p:spPr>
      </p:pic>
      <p:grpSp>
        <p:nvGrpSpPr>
          <p:cNvPr id="19" name="Gruppieren 18">
            <a:extLst>
              <a:ext uri="{FF2B5EF4-FFF2-40B4-BE49-F238E27FC236}">
                <a16:creationId xmlns="" xmlns:a16="http://schemas.microsoft.com/office/drawing/2014/main" id="{052C499B-D6DC-44DA-ABC8-A17361B2EAE4}"/>
              </a:ext>
            </a:extLst>
          </p:cNvPr>
          <p:cNvGrpSpPr/>
          <p:nvPr/>
        </p:nvGrpSpPr>
        <p:grpSpPr>
          <a:xfrm>
            <a:off x="1055439" y="4293096"/>
            <a:ext cx="231789" cy="231789"/>
            <a:chOff x="1739516" y="4869160"/>
            <a:chExt cx="432048" cy="432048"/>
          </a:xfrm>
        </p:grpSpPr>
        <p:sp>
          <p:nvSpPr>
            <p:cNvPr id="10" name="Ellipse 9">
              <a:extLst>
                <a:ext uri="{FF2B5EF4-FFF2-40B4-BE49-F238E27FC236}">
                  <a16:creationId xmlns="" xmlns:a16="http://schemas.microsoft.com/office/drawing/2014/main" id="{D8A304C4-4AD6-4813-97CE-B68107516A81}"/>
                </a:ext>
              </a:extLst>
            </p:cNvPr>
            <p:cNvSpPr/>
            <p:nvPr/>
          </p:nvSpPr>
          <p:spPr>
            <a:xfrm>
              <a:off x="1739516" y="4869160"/>
              <a:ext cx="432048" cy="4320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Gerade Verbindung mit Pfeil 15">
              <a:extLst>
                <a:ext uri="{FF2B5EF4-FFF2-40B4-BE49-F238E27FC236}">
                  <a16:creationId xmlns="" xmlns:a16="http://schemas.microsoft.com/office/drawing/2014/main" id="{F4F7A25D-DE44-4334-8B90-5F715BD80793}"/>
                </a:ext>
              </a:extLst>
            </p:cNvPr>
            <p:cNvCxnSpPr>
              <a:cxnSpLocks/>
            </p:cNvCxnSpPr>
            <p:nvPr/>
          </p:nvCxnSpPr>
          <p:spPr>
            <a:xfrm>
              <a:off x="1838256" y="5085184"/>
              <a:ext cx="252028" cy="0"/>
            </a:xfrm>
            <a:prstGeom prst="straightConnector1">
              <a:avLst/>
            </a:prstGeom>
            <a:ln w="12700" cap="rnd">
              <a:solidFill>
                <a:schemeClr val="bg1"/>
              </a:solidFill>
              <a:headEnd type="none" w="med" len="med"/>
              <a:tailEnd type="arrow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2" name="Gruppieren 51">
            <a:extLst>
              <a:ext uri="{FF2B5EF4-FFF2-40B4-BE49-F238E27FC236}">
                <a16:creationId xmlns="" xmlns:a16="http://schemas.microsoft.com/office/drawing/2014/main" id="{751C4489-A28F-4846-B495-4BC70D2FBF6A}"/>
              </a:ext>
            </a:extLst>
          </p:cNvPr>
          <p:cNvGrpSpPr/>
          <p:nvPr/>
        </p:nvGrpSpPr>
        <p:grpSpPr>
          <a:xfrm>
            <a:off x="1055439" y="4689140"/>
            <a:ext cx="231789" cy="231789"/>
            <a:chOff x="1739516" y="4869160"/>
            <a:chExt cx="432048" cy="432048"/>
          </a:xfrm>
        </p:grpSpPr>
        <p:sp>
          <p:nvSpPr>
            <p:cNvPr id="53" name="Ellipse 52">
              <a:extLst>
                <a:ext uri="{FF2B5EF4-FFF2-40B4-BE49-F238E27FC236}">
                  <a16:creationId xmlns="" xmlns:a16="http://schemas.microsoft.com/office/drawing/2014/main" id="{F31252E5-62C6-46F8-820D-F2F0E7C9CB19}"/>
                </a:ext>
              </a:extLst>
            </p:cNvPr>
            <p:cNvSpPr/>
            <p:nvPr/>
          </p:nvSpPr>
          <p:spPr>
            <a:xfrm>
              <a:off x="1739516" y="4869160"/>
              <a:ext cx="432048" cy="4320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Gerade Verbindung mit Pfeil 53">
              <a:extLst>
                <a:ext uri="{FF2B5EF4-FFF2-40B4-BE49-F238E27FC236}">
                  <a16:creationId xmlns="" xmlns:a16="http://schemas.microsoft.com/office/drawing/2014/main" id="{0BB996C8-381F-45AC-B57B-B5A5DF836E01}"/>
                </a:ext>
              </a:extLst>
            </p:cNvPr>
            <p:cNvCxnSpPr>
              <a:cxnSpLocks/>
            </p:cNvCxnSpPr>
            <p:nvPr/>
          </p:nvCxnSpPr>
          <p:spPr>
            <a:xfrm>
              <a:off x="1838256" y="5085184"/>
              <a:ext cx="252028" cy="0"/>
            </a:xfrm>
            <a:prstGeom prst="straightConnector1">
              <a:avLst/>
            </a:prstGeom>
            <a:ln w="12700" cap="rnd">
              <a:solidFill>
                <a:schemeClr val="bg1"/>
              </a:solidFill>
              <a:headEnd type="none" w="med" len="med"/>
              <a:tailEnd type="arrow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4" name="Grafik 3">
            <a:extLst>
              <a:ext uri="{FF2B5EF4-FFF2-40B4-BE49-F238E27FC236}">
                <a16:creationId xmlns="" xmlns:a16="http://schemas.microsoft.com/office/drawing/2014/main" id="{D4893D06-99AE-49C6-B987-AEC2E55CCF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409" t="6951" r="2952" b="4445"/>
          <a:stretch/>
        </p:blipFill>
        <p:spPr>
          <a:xfrm flipH="1">
            <a:off x="4703207" y="4653961"/>
            <a:ext cx="324036" cy="302147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="" xmlns:a16="http://schemas.microsoft.com/office/drawing/2014/main" id="{EEF2C795-84CD-437A-AA1D-503E293B107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15533" t="-31066" b="-39798"/>
          <a:stretch>
            <a:fillRect/>
          </a:stretch>
        </p:blipFill>
        <p:spPr>
          <a:xfrm>
            <a:off x="1020172" y="3432467"/>
            <a:ext cx="267792" cy="396044"/>
          </a:xfrm>
          <a:custGeom>
            <a:avLst/>
            <a:gdLst>
              <a:gd name="connsiteX0" fmla="*/ 144016 w 267792"/>
              <a:gd name="connsiteY0" fmla="*/ 72008 h 396044"/>
              <a:gd name="connsiteX1" fmla="*/ 267792 w 267792"/>
              <a:gd name="connsiteY1" fmla="*/ 72008 h 396044"/>
              <a:gd name="connsiteX2" fmla="*/ 267792 w 267792"/>
              <a:gd name="connsiteY2" fmla="*/ 303797 h 396044"/>
              <a:gd name="connsiteX3" fmla="*/ 144016 w 267792"/>
              <a:gd name="connsiteY3" fmla="*/ 303797 h 396044"/>
              <a:gd name="connsiteX4" fmla="*/ 0 w 267792"/>
              <a:gd name="connsiteY4" fmla="*/ 0 h 396044"/>
              <a:gd name="connsiteX5" fmla="*/ 144016 w 267792"/>
              <a:gd name="connsiteY5" fmla="*/ 0 h 396044"/>
              <a:gd name="connsiteX6" fmla="*/ 144016 w 267792"/>
              <a:gd name="connsiteY6" fmla="*/ 72008 h 396044"/>
              <a:gd name="connsiteX7" fmla="*/ 36003 w 267792"/>
              <a:gd name="connsiteY7" fmla="*/ 72008 h 396044"/>
              <a:gd name="connsiteX8" fmla="*/ 36003 w 267792"/>
              <a:gd name="connsiteY8" fmla="*/ 303797 h 396044"/>
              <a:gd name="connsiteX9" fmla="*/ 144016 w 267792"/>
              <a:gd name="connsiteY9" fmla="*/ 303797 h 396044"/>
              <a:gd name="connsiteX10" fmla="*/ 144016 w 267792"/>
              <a:gd name="connsiteY10" fmla="*/ 396044 h 396044"/>
              <a:gd name="connsiteX11" fmla="*/ 0 w 267792"/>
              <a:gd name="connsiteY11" fmla="*/ 396044 h 396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67792" h="396044">
                <a:moveTo>
                  <a:pt x="144016" y="72008"/>
                </a:moveTo>
                <a:lnTo>
                  <a:pt x="267792" y="72008"/>
                </a:lnTo>
                <a:lnTo>
                  <a:pt x="267792" y="303797"/>
                </a:lnTo>
                <a:lnTo>
                  <a:pt x="144016" y="303797"/>
                </a:lnTo>
                <a:close/>
                <a:moveTo>
                  <a:pt x="0" y="0"/>
                </a:moveTo>
                <a:lnTo>
                  <a:pt x="144016" y="0"/>
                </a:lnTo>
                <a:lnTo>
                  <a:pt x="144016" y="72008"/>
                </a:lnTo>
                <a:lnTo>
                  <a:pt x="36003" y="72008"/>
                </a:lnTo>
                <a:lnTo>
                  <a:pt x="36003" y="303797"/>
                </a:lnTo>
                <a:lnTo>
                  <a:pt x="144016" y="303797"/>
                </a:lnTo>
                <a:lnTo>
                  <a:pt x="144016" y="396044"/>
                </a:lnTo>
                <a:lnTo>
                  <a:pt x="0" y="396044"/>
                </a:lnTo>
                <a:close/>
              </a:path>
            </a:pathLst>
          </a:custGeom>
        </p:spPr>
      </p:pic>
      <p:pic>
        <p:nvPicPr>
          <p:cNvPr id="24" name="Grafik 23">
            <a:extLst>
              <a:ext uri="{FF2B5EF4-FFF2-40B4-BE49-F238E27FC236}">
                <a16:creationId xmlns="" xmlns:a16="http://schemas.microsoft.com/office/drawing/2014/main" id="{45B95ACF-9121-48F3-BECE-532E2973BF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16728" r="-8732" b="-27965"/>
          <a:stretch>
            <a:fillRect/>
          </a:stretch>
        </p:blipFill>
        <p:spPr>
          <a:xfrm>
            <a:off x="1055439" y="3465004"/>
            <a:ext cx="252029" cy="335381"/>
          </a:xfrm>
          <a:custGeom>
            <a:avLst/>
            <a:gdLst>
              <a:gd name="connsiteX0" fmla="*/ 0 w 252029"/>
              <a:gd name="connsiteY0" fmla="*/ 38773 h 335381"/>
              <a:gd name="connsiteX1" fmla="*/ 115894 w 252029"/>
              <a:gd name="connsiteY1" fmla="*/ 38773 h 335381"/>
              <a:gd name="connsiteX2" fmla="*/ 115894 w 252029"/>
              <a:gd name="connsiteY2" fmla="*/ 270562 h 335381"/>
              <a:gd name="connsiteX3" fmla="*/ 0 w 252029"/>
              <a:gd name="connsiteY3" fmla="*/ 270562 h 335381"/>
              <a:gd name="connsiteX4" fmla="*/ 115894 w 252029"/>
              <a:gd name="connsiteY4" fmla="*/ 0 h 335381"/>
              <a:gd name="connsiteX5" fmla="*/ 252029 w 252029"/>
              <a:gd name="connsiteY5" fmla="*/ 0 h 335381"/>
              <a:gd name="connsiteX6" fmla="*/ 252029 w 252029"/>
              <a:gd name="connsiteY6" fmla="*/ 335381 h 335381"/>
              <a:gd name="connsiteX7" fmla="*/ 115894 w 252029"/>
              <a:gd name="connsiteY7" fmla="*/ 335381 h 335381"/>
              <a:gd name="connsiteX8" fmla="*/ 115894 w 252029"/>
              <a:gd name="connsiteY8" fmla="*/ 270562 h 335381"/>
              <a:gd name="connsiteX9" fmla="*/ 231789 w 252029"/>
              <a:gd name="connsiteY9" fmla="*/ 270562 h 335381"/>
              <a:gd name="connsiteX10" fmla="*/ 231789 w 252029"/>
              <a:gd name="connsiteY10" fmla="*/ 38773 h 335381"/>
              <a:gd name="connsiteX11" fmla="*/ 115894 w 252029"/>
              <a:gd name="connsiteY11" fmla="*/ 38773 h 33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029" h="335381">
                <a:moveTo>
                  <a:pt x="0" y="38773"/>
                </a:moveTo>
                <a:lnTo>
                  <a:pt x="115894" y="38773"/>
                </a:lnTo>
                <a:lnTo>
                  <a:pt x="115894" y="270562"/>
                </a:lnTo>
                <a:lnTo>
                  <a:pt x="0" y="270562"/>
                </a:lnTo>
                <a:close/>
                <a:moveTo>
                  <a:pt x="115894" y="0"/>
                </a:moveTo>
                <a:lnTo>
                  <a:pt x="252029" y="0"/>
                </a:lnTo>
                <a:lnTo>
                  <a:pt x="252029" y="335381"/>
                </a:lnTo>
                <a:lnTo>
                  <a:pt x="115894" y="335381"/>
                </a:lnTo>
                <a:lnTo>
                  <a:pt x="115894" y="270562"/>
                </a:lnTo>
                <a:lnTo>
                  <a:pt x="231789" y="270562"/>
                </a:lnTo>
                <a:lnTo>
                  <a:pt x="231789" y="38773"/>
                </a:lnTo>
                <a:lnTo>
                  <a:pt x="115894" y="38773"/>
                </a:lnTo>
                <a:close/>
              </a:path>
            </a:pathLst>
          </a:custGeom>
        </p:spPr>
      </p:pic>
      <p:pic>
        <p:nvPicPr>
          <p:cNvPr id="31" name="Grafik 30">
            <a:extLst>
              <a:ext uri="{FF2B5EF4-FFF2-40B4-BE49-F238E27FC236}">
                <a16:creationId xmlns="" xmlns:a16="http://schemas.microsoft.com/office/drawing/2014/main" id="{47914909-D617-486A-9F0D-9B76F8C06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439" y="2302183"/>
            <a:ext cx="231789" cy="231789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="" xmlns:a16="http://schemas.microsoft.com/office/drawing/2014/main" id="{67407022-543E-444C-B212-15D026EF8F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6020" y="1449541"/>
            <a:ext cx="1811193" cy="1937071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="" xmlns:a16="http://schemas.microsoft.com/office/drawing/2014/main" id="{7407E6BB-23F5-47DC-BDAC-C59555B597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88188" y="2376032"/>
            <a:ext cx="3167616" cy="3940552"/>
          </a:xfrm>
          <a:prstGeom prst="rect">
            <a:avLst/>
          </a:prstGeom>
        </p:spPr>
      </p:pic>
      <p:sp>
        <p:nvSpPr>
          <p:cNvPr id="25" name="Textplatzhalter 10">
            <a:extLst>
              <a:ext uri="{FF2B5EF4-FFF2-40B4-BE49-F238E27FC236}">
                <a16:creationId xmlns="" xmlns:a16="http://schemas.microsoft.com/office/drawing/2014/main" id="{D3AC0AB6-4D32-48B4-B8A2-6B932BAD5B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73297" y="6561138"/>
            <a:ext cx="3645405" cy="252412"/>
          </a:xfrm>
        </p:spPr>
        <p:txBody>
          <a:bodyPr/>
          <a:lstStyle/>
          <a:p>
            <a:r>
              <a:rPr lang="en-US" dirty="0"/>
              <a:t>S. Aklanoglu, J. Schuck, Y.  El </a:t>
            </a:r>
            <a:r>
              <a:rPr lang="en-US" dirty="0" err="1"/>
              <a:t>himer</a:t>
            </a:r>
            <a:r>
              <a:rPr lang="en-US" dirty="0"/>
              <a:t>, F. </a:t>
            </a:r>
            <a:r>
              <a:rPr lang="en-US" dirty="0" err="1"/>
              <a:t>Retkowski</a:t>
            </a:r>
            <a:endParaRPr lang="en-US" dirty="0"/>
          </a:p>
        </p:txBody>
      </p:sp>
      <p:grpSp>
        <p:nvGrpSpPr>
          <p:cNvPr id="26" name="Gruppieren 25">
            <a:extLst>
              <a:ext uri="{FF2B5EF4-FFF2-40B4-BE49-F238E27FC236}">
                <a16:creationId xmlns="" xmlns:a16="http://schemas.microsoft.com/office/drawing/2014/main" id="{CA037F88-3F3D-44BC-AE85-53905A1C9F2E}"/>
              </a:ext>
            </a:extLst>
          </p:cNvPr>
          <p:cNvGrpSpPr/>
          <p:nvPr/>
        </p:nvGrpSpPr>
        <p:grpSpPr>
          <a:xfrm>
            <a:off x="1055439" y="5093670"/>
            <a:ext cx="231789" cy="231789"/>
            <a:chOff x="1739516" y="4869160"/>
            <a:chExt cx="432048" cy="432048"/>
          </a:xfrm>
        </p:grpSpPr>
        <p:sp>
          <p:nvSpPr>
            <p:cNvPr id="27" name="Ellipse 26">
              <a:extLst>
                <a:ext uri="{FF2B5EF4-FFF2-40B4-BE49-F238E27FC236}">
                  <a16:creationId xmlns="" xmlns:a16="http://schemas.microsoft.com/office/drawing/2014/main" id="{AA3C62C0-C375-4645-9055-F7B03BD00A0B}"/>
                </a:ext>
              </a:extLst>
            </p:cNvPr>
            <p:cNvSpPr/>
            <p:nvPr/>
          </p:nvSpPr>
          <p:spPr>
            <a:xfrm>
              <a:off x="1739516" y="4869160"/>
              <a:ext cx="432048" cy="4320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Gerade Verbindung mit Pfeil 27">
              <a:extLst>
                <a:ext uri="{FF2B5EF4-FFF2-40B4-BE49-F238E27FC236}">
                  <a16:creationId xmlns="" xmlns:a16="http://schemas.microsoft.com/office/drawing/2014/main" id="{E7C812F5-C006-4762-9AF0-57FA29923F31}"/>
                </a:ext>
              </a:extLst>
            </p:cNvPr>
            <p:cNvCxnSpPr>
              <a:cxnSpLocks/>
            </p:cNvCxnSpPr>
            <p:nvPr/>
          </p:nvCxnSpPr>
          <p:spPr>
            <a:xfrm>
              <a:off x="1838256" y="5085184"/>
              <a:ext cx="252028" cy="0"/>
            </a:xfrm>
            <a:prstGeom prst="straightConnector1">
              <a:avLst/>
            </a:prstGeom>
            <a:ln w="12700" cap="rnd">
              <a:solidFill>
                <a:schemeClr val="bg1"/>
              </a:solidFill>
              <a:headEnd type="none" w="med" len="med"/>
              <a:tailEnd type="arrow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27413170"/>
      </p:ext>
    </p:extLst>
  </p:cSld>
  <p:clrMapOvr>
    <a:masterClrMapping/>
  </p:clrMapOvr>
</p:sld>
</file>

<file path=ppt/theme/theme1.xml><?xml version="1.0" encoding="utf-8"?>
<a:theme xmlns:a="http://schemas.openxmlformats.org/drawingml/2006/main" name="Carbon - 16x9">
  <a:themeElements>
    <a:clrScheme name="i9_Storm Dark">
      <a:dk1>
        <a:srgbClr val="FFFFFF"/>
      </a:dk1>
      <a:lt1>
        <a:srgbClr val="2B2B2D"/>
      </a:lt1>
      <a:dk2>
        <a:srgbClr val="387390"/>
      </a:dk2>
      <a:lt2>
        <a:srgbClr val="46768C"/>
      </a:lt2>
      <a:accent1>
        <a:srgbClr val="97AEA0"/>
      </a:accent1>
      <a:accent2>
        <a:srgbClr val="7D9892"/>
      </a:accent2>
      <a:accent3>
        <a:srgbClr val="688687"/>
      </a:accent3>
      <a:accent4>
        <a:srgbClr val="5C818A"/>
      </a:accent4>
      <a:accent5>
        <a:srgbClr val="567C8A"/>
      </a:accent5>
      <a:accent6>
        <a:srgbClr val="4E798C"/>
      </a:accent6>
      <a:hlink>
        <a:srgbClr val="2F8299"/>
      </a:hlink>
      <a:folHlink>
        <a:srgbClr val="8C8C8C"/>
      </a:folHlink>
    </a:clrScheme>
    <a:fontScheme name="Custom 3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2_Office Theme">
  <a:themeElements>
    <a:clrScheme name="i9_Storm">
      <a:dk1>
        <a:srgbClr val="57565A"/>
      </a:dk1>
      <a:lt1>
        <a:sysClr val="window" lastClr="FFFFFF"/>
      </a:lt1>
      <a:dk2>
        <a:srgbClr val="193441"/>
      </a:dk2>
      <a:lt2>
        <a:srgbClr val="2C4A58"/>
      </a:lt2>
      <a:accent1>
        <a:srgbClr val="97AEA0"/>
      </a:accent1>
      <a:accent2>
        <a:srgbClr val="7D9892"/>
      </a:accent2>
      <a:accent3>
        <a:srgbClr val="688687"/>
      </a:accent3>
      <a:accent4>
        <a:srgbClr val="53737B"/>
      </a:accent4>
      <a:accent5>
        <a:srgbClr val="496A75"/>
      </a:accent5>
      <a:accent6>
        <a:srgbClr val="3E606F"/>
      </a:accent6>
      <a:hlink>
        <a:srgbClr val="2F8299"/>
      </a:hlink>
      <a:folHlink>
        <a:srgbClr val="8C8C8C"/>
      </a:folHlink>
    </a:clrScheme>
    <a:fontScheme name="Custom 3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</TotalTime>
  <Words>655</Words>
  <Application>Microsoft Macintosh PowerPoint</Application>
  <PresentationFormat>Widescreen</PresentationFormat>
  <Paragraphs>119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Open Sans</vt:lpstr>
      <vt:lpstr>Open Sans Light</vt:lpstr>
      <vt:lpstr>Carbon - 16x9</vt:lpstr>
      <vt:lpstr>2_Office Theme</vt:lpstr>
      <vt:lpstr>Lab Course Cognitive Systems: Depth &amp; Bounding Box Prediction</vt:lpstr>
      <vt:lpstr>Problem Definition</vt:lpstr>
      <vt:lpstr>1. Concept</vt:lpstr>
      <vt:lpstr>1. Concept</vt:lpstr>
      <vt:lpstr>1. Concept</vt:lpstr>
      <vt:lpstr>2. Concept</vt:lpstr>
      <vt:lpstr>2. Concept</vt:lpstr>
      <vt:lpstr>2. Concept</vt:lpstr>
      <vt:lpstr>2. Concept</vt:lpstr>
      <vt:lpstr>PowerPoint Presentation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 Exec (youexec.com) Pitch Deck</dc:title>
  <dc:creator>You Exec (youexec.com)</dc:creator>
  <cp:lastModifiedBy>Johannes Schuck</cp:lastModifiedBy>
  <cp:revision>1544</cp:revision>
  <dcterms:created xsi:type="dcterms:W3CDTF">2014-10-08T23:03:32Z</dcterms:created>
  <dcterms:modified xsi:type="dcterms:W3CDTF">2018-01-26T12:02:52Z</dcterms:modified>
</cp:coreProperties>
</file>